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2" r:id="rId7"/>
    <p:sldId id="260" r:id="rId8"/>
    <p:sldId id="261" r:id="rId9"/>
    <p:sldId id="265" r:id="rId10"/>
    <p:sldId id="266" r:id="rId11"/>
    <p:sldId id="263" r:id="rId12"/>
    <p:sldId id="264" r:id="rId13"/>
    <p:sldId id="268" r:id="rId14"/>
    <p:sldId id="267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81B6F18-DF45-425D-B1B3-6F3C0006D11B}">
          <p14:sldIdLst>
            <p14:sldId id="256"/>
            <p14:sldId id="257"/>
            <p14:sldId id="258"/>
            <p14:sldId id="259"/>
            <p14:sldId id="262"/>
          </p14:sldIdLst>
        </p14:section>
        <p14:section name="Replicate NS's work" id="{43A56184-8C3C-4F88-8C37-16997A175DF9}">
          <p14:sldIdLst>
            <p14:sldId id="260"/>
            <p14:sldId id="261"/>
          </p14:sldIdLst>
        </p14:section>
        <p14:section name="Rat's PRC with no Gw" id="{617EFDFE-77DA-4A7F-B382-1CE6A1711FC0}">
          <p14:sldIdLst>
            <p14:sldId id="265"/>
            <p14:sldId id="266"/>
            <p14:sldId id="263"/>
            <p14:sldId id="264"/>
            <p14:sldId id="268"/>
          </p14:sldIdLst>
        </p14:section>
        <p14:section name="Rat's PRC with Gw" id="{113251D9-55BA-40B2-A317-3594932B1CB0}">
          <p14:sldIdLst>
            <p14:sldId id="267"/>
          </p14:sldIdLst>
        </p14:section>
        <p14:section name="July" id="{327801C1-ABDF-455B-A0D8-2CFFDC94032E}">
          <p14:sldIdLst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647" autoAdjust="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96B5AA-3C85-4193-97EC-6772FB1D2D6A}" type="doc">
      <dgm:prSet loTypeId="urn:microsoft.com/office/officeart/2011/layout/Tab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 altLang="zh-CN"/>
        </a:p>
      </dgm:t>
    </dgm:pt>
    <dgm:pt modelId="{968EECE5-588D-43D6-B62D-975BA962A2DB}">
      <dgm:prSet phldrT="[Text]"/>
      <dgm:spPr/>
      <dgm:t>
        <a:bodyPr/>
        <a:lstStyle/>
        <a:p>
          <a:r>
            <a:rPr lang="en-US" altLang="zh-CN" dirty="0" smtClean="0"/>
            <a:t>Step 1</a:t>
          </a:r>
          <a:endParaRPr lang="en-US" altLang="zh-CN" dirty="0"/>
        </a:p>
      </dgm:t>
    </dgm:pt>
    <dgm:pt modelId="{95E1787F-BD9A-44F4-B6C9-694883FBE58B}" type="parTrans" cxnId="{3011FF49-F796-4831-A0FB-7F70924DCB4B}">
      <dgm:prSet/>
      <dgm:spPr/>
      <dgm:t>
        <a:bodyPr/>
        <a:lstStyle/>
        <a:p>
          <a:endParaRPr lang="en-US" altLang="zh-CN"/>
        </a:p>
      </dgm:t>
    </dgm:pt>
    <dgm:pt modelId="{CEC719E0-0E78-455C-9365-01439DA7E844}" type="sibTrans" cxnId="{3011FF49-F796-4831-A0FB-7F70924DCB4B}">
      <dgm:prSet/>
      <dgm:spPr/>
      <dgm:t>
        <a:bodyPr/>
        <a:lstStyle/>
        <a:p>
          <a:endParaRPr lang="en-US" altLang="zh-CN"/>
        </a:p>
      </dgm:t>
    </dgm:pt>
    <dgm:pt modelId="{2F8162D7-0986-4213-8F76-512F29CFE7A2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RG frequency control</a:t>
          </a:r>
          <a:endParaRPr lang="en-US" altLang="zh-CN" sz="2400" dirty="0"/>
        </a:p>
      </dgm:t>
    </dgm:pt>
    <dgm:pt modelId="{EA573757-727C-40F6-B9A7-D18933DCB832}" type="parTrans" cxnId="{368AD63B-27CB-4213-BFD6-44BA8A144300}">
      <dgm:prSet/>
      <dgm:spPr/>
      <dgm:t>
        <a:bodyPr/>
        <a:lstStyle/>
        <a:p>
          <a:endParaRPr lang="en-US" altLang="zh-CN"/>
        </a:p>
      </dgm:t>
    </dgm:pt>
    <dgm:pt modelId="{C9753C4B-DCF4-4811-8A8B-7A62F9D0CE58}" type="sibTrans" cxnId="{368AD63B-27CB-4213-BFD6-44BA8A144300}">
      <dgm:prSet/>
      <dgm:spPr/>
      <dgm:t>
        <a:bodyPr/>
        <a:lstStyle/>
        <a:p>
          <a:endParaRPr lang="en-US" altLang="zh-CN"/>
        </a:p>
      </dgm:t>
    </dgm:pt>
    <dgm:pt modelId="{9DC91B3B-5BE7-4051-9A25-B50C114187D3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Determine how G</a:t>
          </a:r>
          <a:r>
            <a:rPr lang="en-US" altLang="zh-CN" sz="2400" i="0" dirty="0" smtClean="0"/>
            <a:t>w</a:t>
          </a:r>
          <a:r>
            <a:rPr lang="en-US" altLang="zh-CN" sz="2400" dirty="0" smtClean="0"/>
            <a:t> and drives/feedback influence the rhythm generation of the RG component.</a:t>
          </a:r>
          <a:endParaRPr lang="en-US" altLang="zh-CN" sz="2400" dirty="0"/>
        </a:p>
      </dgm:t>
    </dgm:pt>
    <dgm:pt modelId="{C1C218CA-0091-46D5-856D-01A3E469E683}" type="parTrans" cxnId="{50EC8CEF-A6B9-460B-B1EB-6E23FAB03245}">
      <dgm:prSet/>
      <dgm:spPr/>
      <dgm:t>
        <a:bodyPr/>
        <a:lstStyle/>
        <a:p>
          <a:endParaRPr lang="en-US" altLang="zh-CN"/>
        </a:p>
      </dgm:t>
    </dgm:pt>
    <dgm:pt modelId="{EA4587B2-F675-4AE1-91FA-73CC80F13FB7}" type="sibTrans" cxnId="{50EC8CEF-A6B9-460B-B1EB-6E23FAB03245}">
      <dgm:prSet/>
      <dgm:spPr/>
      <dgm:t>
        <a:bodyPr/>
        <a:lstStyle/>
        <a:p>
          <a:endParaRPr lang="en-US" altLang="zh-CN"/>
        </a:p>
      </dgm:t>
    </dgm:pt>
    <dgm:pt modelId="{CB799EC9-4114-4C5B-96B5-8A4F00E37976}">
      <dgm:prSet phldrT="[Text]"/>
      <dgm:spPr/>
      <dgm:t>
        <a:bodyPr/>
        <a:lstStyle/>
        <a:p>
          <a:r>
            <a:rPr lang="en-US" altLang="zh-CN" dirty="0" smtClean="0"/>
            <a:t>Step 2</a:t>
          </a:r>
          <a:endParaRPr lang="en-US" altLang="zh-CN" dirty="0"/>
        </a:p>
      </dgm:t>
    </dgm:pt>
    <dgm:pt modelId="{0AF161D1-4242-4F48-BF07-970787B6FE48}" type="parTrans" cxnId="{9FED0D2A-4B19-48A4-ABB4-EF78B6343D17}">
      <dgm:prSet/>
      <dgm:spPr/>
      <dgm:t>
        <a:bodyPr/>
        <a:lstStyle/>
        <a:p>
          <a:endParaRPr lang="en-US" altLang="zh-CN"/>
        </a:p>
      </dgm:t>
    </dgm:pt>
    <dgm:pt modelId="{DD10348C-CB81-40B6-84E6-2EDD4214EF10}" type="sibTrans" cxnId="{9FED0D2A-4B19-48A4-ABB4-EF78B6343D17}">
      <dgm:prSet/>
      <dgm:spPr/>
      <dgm:t>
        <a:bodyPr/>
        <a:lstStyle/>
        <a:p>
          <a:endParaRPr lang="en-US" altLang="zh-CN"/>
        </a:p>
      </dgm:t>
    </dgm:pt>
    <dgm:pt modelId="{1DF422A0-7F78-40DC-B242-F502B1ECE5E1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RG phase response curve</a:t>
          </a:r>
          <a:r>
            <a:rPr lang="en-US" altLang="zh-CN" sz="3500" dirty="0" smtClean="0"/>
            <a:t> </a:t>
          </a:r>
          <a:endParaRPr lang="en-US" altLang="zh-CN" sz="3500" dirty="0"/>
        </a:p>
      </dgm:t>
    </dgm:pt>
    <dgm:pt modelId="{7D722F61-F2D8-4AFA-ACC7-FDD99FDC1EB4}" type="parTrans" cxnId="{07E277BC-5D52-4CA8-A7B7-F55C7C3634C1}">
      <dgm:prSet/>
      <dgm:spPr/>
      <dgm:t>
        <a:bodyPr/>
        <a:lstStyle/>
        <a:p>
          <a:endParaRPr lang="en-US" altLang="zh-CN"/>
        </a:p>
      </dgm:t>
    </dgm:pt>
    <dgm:pt modelId="{839D0F52-DE5F-4651-BD1A-172AFA536C05}" type="sibTrans" cxnId="{07E277BC-5D52-4CA8-A7B7-F55C7C3634C1}">
      <dgm:prSet/>
      <dgm:spPr/>
      <dgm:t>
        <a:bodyPr/>
        <a:lstStyle/>
        <a:p>
          <a:endParaRPr lang="en-US" altLang="zh-CN"/>
        </a:p>
      </dgm:t>
    </dgm:pt>
    <dgm:pt modelId="{20C4E1A0-2B49-4C5D-8E9E-2E0A80CC191B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Investigate the influence of the Gw on the phase response to perturbations.</a:t>
          </a:r>
          <a:endParaRPr lang="en-US" altLang="zh-CN" sz="2400" dirty="0"/>
        </a:p>
      </dgm:t>
    </dgm:pt>
    <dgm:pt modelId="{D92F1E41-E6B6-4588-9A21-E780CF60D82C}" type="parTrans" cxnId="{402B0197-F3CF-4E6A-8E0A-723B70F1CE18}">
      <dgm:prSet/>
      <dgm:spPr/>
      <dgm:t>
        <a:bodyPr/>
        <a:lstStyle/>
        <a:p>
          <a:endParaRPr lang="en-US" altLang="zh-CN"/>
        </a:p>
      </dgm:t>
    </dgm:pt>
    <dgm:pt modelId="{B540B428-B385-4F8D-8C70-74912A98302E}" type="sibTrans" cxnId="{402B0197-F3CF-4E6A-8E0A-723B70F1CE18}">
      <dgm:prSet/>
      <dgm:spPr/>
      <dgm:t>
        <a:bodyPr/>
        <a:lstStyle/>
        <a:p>
          <a:endParaRPr lang="en-US" altLang="zh-CN"/>
        </a:p>
      </dgm:t>
    </dgm:pt>
    <dgm:pt modelId="{0B118ED6-E90D-43D9-A73D-56FDEFC312B7}">
      <dgm:prSet phldrT="[Text]"/>
      <dgm:spPr/>
      <dgm:t>
        <a:bodyPr/>
        <a:lstStyle/>
        <a:p>
          <a:r>
            <a:rPr lang="en-US" altLang="zh-CN" dirty="0" smtClean="0"/>
            <a:t>Step 3</a:t>
          </a:r>
          <a:endParaRPr lang="en-US" altLang="zh-CN" dirty="0"/>
        </a:p>
      </dgm:t>
    </dgm:pt>
    <dgm:pt modelId="{7BE2CFD9-ED3C-465B-B657-B6821FFFC1F6}" type="parTrans" cxnId="{61352DED-91D2-4B0B-9773-347113301389}">
      <dgm:prSet/>
      <dgm:spPr/>
      <dgm:t>
        <a:bodyPr/>
        <a:lstStyle/>
        <a:p>
          <a:endParaRPr lang="en-US" altLang="zh-CN"/>
        </a:p>
      </dgm:t>
    </dgm:pt>
    <dgm:pt modelId="{4ED7B320-0F51-47A9-AB10-BAA8EBA64AE4}" type="sibTrans" cxnId="{61352DED-91D2-4B0B-9773-347113301389}">
      <dgm:prSet/>
      <dgm:spPr/>
      <dgm:t>
        <a:bodyPr/>
        <a:lstStyle/>
        <a:p>
          <a:endParaRPr lang="en-US" altLang="zh-CN"/>
        </a:p>
      </dgm:t>
    </dgm:pt>
    <dgm:pt modelId="{4AAE5CCB-4284-4C17-BDE6-A3297EC92B79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Phase shift between the two layers of CPG</a:t>
          </a:r>
          <a:endParaRPr lang="en-US" altLang="zh-CN" sz="2400" dirty="0"/>
        </a:p>
      </dgm:t>
    </dgm:pt>
    <dgm:pt modelId="{30E3BF3A-8F57-4ED1-881F-51A387494ACD}" type="parTrans" cxnId="{3B67BC0D-C35C-4682-B13F-13D00C893987}">
      <dgm:prSet/>
      <dgm:spPr/>
      <dgm:t>
        <a:bodyPr/>
        <a:lstStyle/>
        <a:p>
          <a:endParaRPr lang="en-US" altLang="zh-CN"/>
        </a:p>
      </dgm:t>
    </dgm:pt>
    <dgm:pt modelId="{80D080C6-E6A3-4043-AD0D-D9D3F1D88A62}" type="sibTrans" cxnId="{3B67BC0D-C35C-4682-B13F-13D00C893987}">
      <dgm:prSet/>
      <dgm:spPr/>
      <dgm:t>
        <a:bodyPr/>
        <a:lstStyle/>
        <a:p>
          <a:endParaRPr lang="en-US" altLang="zh-CN"/>
        </a:p>
      </dgm:t>
    </dgm:pt>
    <dgm:pt modelId="{8C25AC46-81D7-4BA9-AE60-AAA27E7CFA21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Quantify the phase shifts between the two layers of CPG caused by different stimulus/feedback.</a:t>
          </a:r>
          <a:endParaRPr lang="en-US" altLang="zh-CN" sz="2400" dirty="0"/>
        </a:p>
      </dgm:t>
    </dgm:pt>
    <dgm:pt modelId="{01A7DF41-0D48-47D3-8E04-9073A2266493}" type="parTrans" cxnId="{E4C6B4FF-8B8A-43F8-A1AA-A813FD237850}">
      <dgm:prSet/>
      <dgm:spPr/>
      <dgm:t>
        <a:bodyPr/>
        <a:lstStyle/>
        <a:p>
          <a:endParaRPr lang="en-US" altLang="zh-CN"/>
        </a:p>
      </dgm:t>
    </dgm:pt>
    <dgm:pt modelId="{1F86D341-E6C9-40D1-9D39-50B9ED599631}" type="sibTrans" cxnId="{E4C6B4FF-8B8A-43F8-A1AA-A813FD237850}">
      <dgm:prSet/>
      <dgm:spPr/>
      <dgm:t>
        <a:bodyPr/>
        <a:lstStyle/>
        <a:p>
          <a:endParaRPr lang="en-US" altLang="zh-CN"/>
        </a:p>
      </dgm:t>
    </dgm:pt>
    <dgm:pt modelId="{3F8CDECE-549A-4806-AA72-8A2CFD3B9947}" type="pres">
      <dgm:prSet presAssocID="{9E96B5AA-3C85-4193-97EC-6772FB1D2D6A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 altLang="zh-CN"/>
        </a:p>
      </dgm:t>
    </dgm:pt>
    <dgm:pt modelId="{1AEA12AF-9BCD-4FCC-81E6-04CA4033F0D8}" type="pres">
      <dgm:prSet presAssocID="{968EECE5-588D-43D6-B62D-975BA962A2DB}" presName="composite" presStyleCnt="0"/>
      <dgm:spPr/>
    </dgm:pt>
    <dgm:pt modelId="{B4DF276A-009E-4C95-82D0-97F597D2896E}" type="pres">
      <dgm:prSet presAssocID="{968EECE5-588D-43D6-B62D-975BA962A2DB}" presName="FirstChild" presStyleLbl="revTx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0B9A6F01-6941-40BF-82CA-E05C75182F0A}" type="pres">
      <dgm:prSet presAssocID="{968EECE5-588D-43D6-B62D-975BA962A2DB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C5DA591F-541F-47BE-AD14-5CBE871F2F20}" type="pres">
      <dgm:prSet presAssocID="{968EECE5-588D-43D6-B62D-975BA962A2DB}" presName="Accent" presStyleLbl="parChTrans1D1" presStyleIdx="0" presStyleCnt="3"/>
      <dgm:spPr/>
    </dgm:pt>
    <dgm:pt modelId="{632B658F-390F-46D5-B11E-FCC79B71AE9C}" type="pres">
      <dgm:prSet presAssocID="{968EECE5-588D-43D6-B62D-975BA962A2DB}" presName="Child" presStyleLbl="revTx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D23EEE16-B605-4CA8-B0BB-6D3BF20EE7E1}" type="pres">
      <dgm:prSet presAssocID="{CEC719E0-0E78-455C-9365-01439DA7E844}" presName="sibTrans" presStyleCnt="0"/>
      <dgm:spPr/>
    </dgm:pt>
    <dgm:pt modelId="{DD707037-29D8-46A1-9EEB-82D55191683A}" type="pres">
      <dgm:prSet presAssocID="{CB799EC9-4114-4C5B-96B5-8A4F00E37976}" presName="composite" presStyleCnt="0"/>
      <dgm:spPr/>
    </dgm:pt>
    <dgm:pt modelId="{01FEA011-32C5-4F85-9769-0865053D333B}" type="pres">
      <dgm:prSet presAssocID="{CB799EC9-4114-4C5B-96B5-8A4F00E37976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9F2C97A8-F164-46B2-9DB0-7871C5A49BBE}" type="pres">
      <dgm:prSet presAssocID="{CB799EC9-4114-4C5B-96B5-8A4F00E37976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DB7154C5-F3CF-49EC-9EBD-C5C1073E650F}" type="pres">
      <dgm:prSet presAssocID="{CB799EC9-4114-4C5B-96B5-8A4F00E37976}" presName="Accent" presStyleLbl="parChTrans1D1" presStyleIdx="1" presStyleCnt="3"/>
      <dgm:spPr/>
      <dgm:t>
        <a:bodyPr/>
        <a:lstStyle/>
        <a:p>
          <a:endParaRPr lang="en-US" altLang="zh-CN"/>
        </a:p>
      </dgm:t>
    </dgm:pt>
    <dgm:pt modelId="{BC731372-43A3-4A9F-A083-F285623420FA}" type="pres">
      <dgm:prSet presAssocID="{CB799EC9-4114-4C5B-96B5-8A4F00E37976}" presName="Child" presStyleLbl="revTx" presStyleIdx="3" presStyleCnt="6" custScaleY="10031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F4522E4C-4EC7-4C0F-9740-C71ECE5132EB}" type="pres">
      <dgm:prSet presAssocID="{DD10348C-CB81-40B6-84E6-2EDD4214EF10}" presName="sibTrans" presStyleCnt="0"/>
      <dgm:spPr/>
    </dgm:pt>
    <dgm:pt modelId="{3D9147F8-A2AE-4F0C-9ACE-5867F78EF096}" type="pres">
      <dgm:prSet presAssocID="{0B118ED6-E90D-43D9-A73D-56FDEFC312B7}" presName="composite" presStyleCnt="0"/>
      <dgm:spPr/>
    </dgm:pt>
    <dgm:pt modelId="{74DB04D7-C237-4CAB-9F4C-E7825F78F953}" type="pres">
      <dgm:prSet presAssocID="{0B118ED6-E90D-43D9-A73D-56FDEFC312B7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BFF51DBB-5301-40D7-8B13-14680491084B}" type="pres">
      <dgm:prSet presAssocID="{0B118ED6-E90D-43D9-A73D-56FDEFC312B7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C8A31C9B-F3D2-45A5-ABAD-EE1ED81B708C}" type="pres">
      <dgm:prSet presAssocID="{0B118ED6-E90D-43D9-A73D-56FDEFC312B7}" presName="Accent" presStyleLbl="parChTrans1D1" presStyleIdx="2" presStyleCnt="3"/>
      <dgm:spPr/>
    </dgm:pt>
    <dgm:pt modelId="{11580243-4C30-4B0D-BA93-E0E9DB6F6F27}" type="pres">
      <dgm:prSet presAssocID="{0B118ED6-E90D-43D9-A73D-56FDEFC312B7}" presName="Child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</dgm:ptLst>
  <dgm:cxnLst>
    <dgm:cxn modelId="{50EC8CEF-A6B9-460B-B1EB-6E23FAB03245}" srcId="{968EECE5-588D-43D6-B62D-975BA962A2DB}" destId="{9DC91B3B-5BE7-4051-9A25-B50C114187D3}" srcOrd="1" destOrd="0" parTransId="{C1C218CA-0091-46D5-856D-01A3E469E683}" sibTransId="{EA4587B2-F675-4AE1-91FA-73CC80F13FB7}"/>
    <dgm:cxn modelId="{5B2923A0-51F9-4E4F-AB46-E27ED9FBAE2E}" type="presOf" srcId="{4AAE5CCB-4284-4C17-BDE6-A3297EC92B79}" destId="{74DB04D7-C237-4CAB-9F4C-E7825F78F953}" srcOrd="0" destOrd="0" presId="urn:microsoft.com/office/officeart/2011/layout/TabList"/>
    <dgm:cxn modelId="{402B0197-F3CF-4E6A-8E0A-723B70F1CE18}" srcId="{CB799EC9-4114-4C5B-96B5-8A4F00E37976}" destId="{20C4E1A0-2B49-4C5D-8E9E-2E0A80CC191B}" srcOrd="1" destOrd="0" parTransId="{D92F1E41-E6B6-4588-9A21-E780CF60D82C}" sibTransId="{B540B428-B385-4F8D-8C70-74912A98302E}"/>
    <dgm:cxn modelId="{BC686153-0F73-4EAF-9309-C28BC2994D64}" type="presOf" srcId="{CB799EC9-4114-4C5B-96B5-8A4F00E37976}" destId="{9F2C97A8-F164-46B2-9DB0-7871C5A49BBE}" srcOrd="0" destOrd="0" presId="urn:microsoft.com/office/officeart/2011/layout/TabList"/>
    <dgm:cxn modelId="{DE9C21D0-5D19-4527-8C8D-2ADD5600DF99}" type="presOf" srcId="{1DF422A0-7F78-40DC-B242-F502B1ECE5E1}" destId="{01FEA011-32C5-4F85-9769-0865053D333B}" srcOrd="0" destOrd="0" presId="urn:microsoft.com/office/officeart/2011/layout/TabList"/>
    <dgm:cxn modelId="{53DDA9C8-2A6C-4045-85A7-79F030A4AF96}" type="presOf" srcId="{2F8162D7-0986-4213-8F76-512F29CFE7A2}" destId="{B4DF276A-009E-4C95-82D0-97F597D2896E}" srcOrd="0" destOrd="0" presId="urn:microsoft.com/office/officeart/2011/layout/TabList"/>
    <dgm:cxn modelId="{3B67BC0D-C35C-4682-B13F-13D00C893987}" srcId="{0B118ED6-E90D-43D9-A73D-56FDEFC312B7}" destId="{4AAE5CCB-4284-4C17-BDE6-A3297EC92B79}" srcOrd="0" destOrd="0" parTransId="{30E3BF3A-8F57-4ED1-881F-51A387494ACD}" sibTransId="{80D080C6-E6A3-4043-AD0D-D9D3F1D88A62}"/>
    <dgm:cxn modelId="{07E277BC-5D52-4CA8-A7B7-F55C7C3634C1}" srcId="{CB799EC9-4114-4C5B-96B5-8A4F00E37976}" destId="{1DF422A0-7F78-40DC-B242-F502B1ECE5E1}" srcOrd="0" destOrd="0" parTransId="{7D722F61-F2D8-4AFA-ACC7-FDD99FDC1EB4}" sibTransId="{839D0F52-DE5F-4651-BD1A-172AFA536C05}"/>
    <dgm:cxn modelId="{2ECAE1F8-8743-423F-94DA-5B5F797FD93B}" type="presOf" srcId="{968EECE5-588D-43D6-B62D-975BA962A2DB}" destId="{0B9A6F01-6941-40BF-82CA-E05C75182F0A}" srcOrd="0" destOrd="0" presId="urn:microsoft.com/office/officeart/2011/layout/TabList"/>
    <dgm:cxn modelId="{605E63A9-E03A-4A68-9383-BC60164D2287}" type="presOf" srcId="{20C4E1A0-2B49-4C5D-8E9E-2E0A80CC191B}" destId="{BC731372-43A3-4A9F-A083-F285623420FA}" srcOrd="0" destOrd="0" presId="urn:microsoft.com/office/officeart/2011/layout/TabList"/>
    <dgm:cxn modelId="{61352DED-91D2-4B0B-9773-347113301389}" srcId="{9E96B5AA-3C85-4193-97EC-6772FB1D2D6A}" destId="{0B118ED6-E90D-43D9-A73D-56FDEFC312B7}" srcOrd="2" destOrd="0" parTransId="{7BE2CFD9-ED3C-465B-B657-B6821FFFC1F6}" sibTransId="{4ED7B320-0F51-47A9-AB10-BAA8EBA64AE4}"/>
    <dgm:cxn modelId="{FEAF9226-8500-48C8-AB0D-A15C2D9EF129}" type="presOf" srcId="{8C25AC46-81D7-4BA9-AE60-AAA27E7CFA21}" destId="{11580243-4C30-4B0D-BA93-E0E9DB6F6F27}" srcOrd="0" destOrd="0" presId="urn:microsoft.com/office/officeart/2011/layout/TabList"/>
    <dgm:cxn modelId="{E4C6B4FF-8B8A-43F8-A1AA-A813FD237850}" srcId="{0B118ED6-E90D-43D9-A73D-56FDEFC312B7}" destId="{8C25AC46-81D7-4BA9-AE60-AAA27E7CFA21}" srcOrd="1" destOrd="0" parTransId="{01A7DF41-0D48-47D3-8E04-9073A2266493}" sibTransId="{1F86D341-E6C9-40D1-9D39-50B9ED599631}"/>
    <dgm:cxn modelId="{9FED0D2A-4B19-48A4-ABB4-EF78B6343D17}" srcId="{9E96B5AA-3C85-4193-97EC-6772FB1D2D6A}" destId="{CB799EC9-4114-4C5B-96B5-8A4F00E37976}" srcOrd="1" destOrd="0" parTransId="{0AF161D1-4242-4F48-BF07-970787B6FE48}" sibTransId="{DD10348C-CB81-40B6-84E6-2EDD4214EF10}"/>
    <dgm:cxn modelId="{2B507175-C4D1-4A72-B4FB-F0140D7BCCC7}" type="presOf" srcId="{9DC91B3B-5BE7-4051-9A25-B50C114187D3}" destId="{632B658F-390F-46D5-B11E-FCC79B71AE9C}" srcOrd="0" destOrd="0" presId="urn:microsoft.com/office/officeart/2011/layout/TabList"/>
    <dgm:cxn modelId="{3011FF49-F796-4831-A0FB-7F70924DCB4B}" srcId="{9E96B5AA-3C85-4193-97EC-6772FB1D2D6A}" destId="{968EECE5-588D-43D6-B62D-975BA962A2DB}" srcOrd="0" destOrd="0" parTransId="{95E1787F-BD9A-44F4-B6C9-694883FBE58B}" sibTransId="{CEC719E0-0E78-455C-9365-01439DA7E844}"/>
    <dgm:cxn modelId="{CF3607C8-6E4A-4464-8134-AA604C350D27}" type="presOf" srcId="{9E96B5AA-3C85-4193-97EC-6772FB1D2D6A}" destId="{3F8CDECE-549A-4806-AA72-8A2CFD3B9947}" srcOrd="0" destOrd="0" presId="urn:microsoft.com/office/officeart/2011/layout/TabList"/>
    <dgm:cxn modelId="{368AD63B-27CB-4213-BFD6-44BA8A144300}" srcId="{968EECE5-588D-43D6-B62D-975BA962A2DB}" destId="{2F8162D7-0986-4213-8F76-512F29CFE7A2}" srcOrd="0" destOrd="0" parTransId="{EA573757-727C-40F6-B9A7-D18933DCB832}" sibTransId="{C9753C4B-DCF4-4811-8A8B-7A62F9D0CE58}"/>
    <dgm:cxn modelId="{CB467AD0-99CE-4C20-81FE-C47F63F1732B}" type="presOf" srcId="{0B118ED6-E90D-43D9-A73D-56FDEFC312B7}" destId="{BFF51DBB-5301-40D7-8B13-14680491084B}" srcOrd="0" destOrd="0" presId="urn:microsoft.com/office/officeart/2011/layout/TabList"/>
    <dgm:cxn modelId="{DB8C731D-5A3E-42F7-BD52-98E107D399A6}" type="presParOf" srcId="{3F8CDECE-549A-4806-AA72-8A2CFD3B9947}" destId="{1AEA12AF-9BCD-4FCC-81E6-04CA4033F0D8}" srcOrd="0" destOrd="0" presId="urn:microsoft.com/office/officeart/2011/layout/TabList"/>
    <dgm:cxn modelId="{EBAC68F8-DB9F-4060-9DF1-D8C77DA3D63F}" type="presParOf" srcId="{1AEA12AF-9BCD-4FCC-81E6-04CA4033F0D8}" destId="{B4DF276A-009E-4C95-82D0-97F597D2896E}" srcOrd="0" destOrd="0" presId="urn:microsoft.com/office/officeart/2011/layout/TabList"/>
    <dgm:cxn modelId="{AEA998A6-3953-4507-AAD7-4771539583AA}" type="presParOf" srcId="{1AEA12AF-9BCD-4FCC-81E6-04CA4033F0D8}" destId="{0B9A6F01-6941-40BF-82CA-E05C75182F0A}" srcOrd="1" destOrd="0" presId="urn:microsoft.com/office/officeart/2011/layout/TabList"/>
    <dgm:cxn modelId="{E89B5AEB-F6F4-4C8D-A4E8-0F683E94BE42}" type="presParOf" srcId="{1AEA12AF-9BCD-4FCC-81E6-04CA4033F0D8}" destId="{C5DA591F-541F-47BE-AD14-5CBE871F2F20}" srcOrd="2" destOrd="0" presId="urn:microsoft.com/office/officeart/2011/layout/TabList"/>
    <dgm:cxn modelId="{A39BF585-59FE-479F-90EA-8CEDF411CEE6}" type="presParOf" srcId="{3F8CDECE-549A-4806-AA72-8A2CFD3B9947}" destId="{632B658F-390F-46D5-B11E-FCC79B71AE9C}" srcOrd="1" destOrd="0" presId="urn:microsoft.com/office/officeart/2011/layout/TabList"/>
    <dgm:cxn modelId="{E64B64E5-54C2-4986-9DFA-DC34B934E230}" type="presParOf" srcId="{3F8CDECE-549A-4806-AA72-8A2CFD3B9947}" destId="{D23EEE16-B605-4CA8-B0BB-6D3BF20EE7E1}" srcOrd="2" destOrd="0" presId="urn:microsoft.com/office/officeart/2011/layout/TabList"/>
    <dgm:cxn modelId="{E3F8CA7C-E939-4B21-8909-09C4EA9E390F}" type="presParOf" srcId="{3F8CDECE-549A-4806-AA72-8A2CFD3B9947}" destId="{DD707037-29D8-46A1-9EEB-82D55191683A}" srcOrd="3" destOrd="0" presId="urn:microsoft.com/office/officeart/2011/layout/TabList"/>
    <dgm:cxn modelId="{B0F1B287-8F73-47B8-A5FA-6F8A33FC78D1}" type="presParOf" srcId="{DD707037-29D8-46A1-9EEB-82D55191683A}" destId="{01FEA011-32C5-4F85-9769-0865053D333B}" srcOrd="0" destOrd="0" presId="urn:microsoft.com/office/officeart/2011/layout/TabList"/>
    <dgm:cxn modelId="{BDDAB26C-FD66-4E9B-93F0-ED55E5D1EE35}" type="presParOf" srcId="{DD707037-29D8-46A1-9EEB-82D55191683A}" destId="{9F2C97A8-F164-46B2-9DB0-7871C5A49BBE}" srcOrd="1" destOrd="0" presId="urn:microsoft.com/office/officeart/2011/layout/TabList"/>
    <dgm:cxn modelId="{CE008A47-4F0B-4433-94A7-573976DB0A78}" type="presParOf" srcId="{DD707037-29D8-46A1-9EEB-82D55191683A}" destId="{DB7154C5-F3CF-49EC-9EBD-C5C1073E650F}" srcOrd="2" destOrd="0" presId="urn:microsoft.com/office/officeart/2011/layout/TabList"/>
    <dgm:cxn modelId="{87C2C32E-CD5B-4F91-9C37-D4DB10C61B38}" type="presParOf" srcId="{3F8CDECE-549A-4806-AA72-8A2CFD3B9947}" destId="{BC731372-43A3-4A9F-A083-F285623420FA}" srcOrd="4" destOrd="0" presId="urn:microsoft.com/office/officeart/2011/layout/TabList"/>
    <dgm:cxn modelId="{29E1BD19-8E8E-44B2-9D7E-CC29ADEC8BCB}" type="presParOf" srcId="{3F8CDECE-549A-4806-AA72-8A2CFD3B9947}" destId="{F4522E4C-4EC7-4C0F-9740-C71ECE5132EB}" srcOrd="5" destOrd="0" presId="urn:microsoft.com/office/officeart/2011/layout/TabList"/>
    <dgm:cxn modelId="{22F87FF3-E93E-41BE-ACBE-AC33D8603C1A}" type="presParOf" srcId="{3F8CDECE-549A-4806-AA72-8A2CFD3B9947}" destId="{3D9147F8-A2AE-4F0C-9ACE-5867F78EF096}" srcOrd="6" destOrd="0" presId="urn:microsoft.com/office/officeart/2011/layout/TabList"/>
    <dgm:cxn modelId="{01159FF4-4095-49A0-8206-54911729B8B6}" type="presParOf" srcId="{3D9147F8-A2AE-4F0C-9ACE-5867F78EF096}" destId="{74DB04D7-C237-4CAB-9F4C-E7825F78F953}" srcOrd="0" destOrd="0" presId="urn:microsoft.com/office/officeart/2011/layout/TabList"/>
    <dgm:cxn modelId="{91F0AAAE-0CAE-43CE-971B-0E09F6E6F7B4}" type="presParOf" srcId="{3D9147F8-A2AE-4F0C-9ACE-5867F78EF096}" destId="{BFF51DBB-5301-40D7-8B13-14680491084B}" srcOrd="1" destOrd="0" presId="urn:microsoft.com/office/officeart/2011/layout/TabList"/>
    <dgm:cxn modelId="{3FF956DC-24CA-4DE9-AE7A-DC691CF32DE5}" type="presParOf" srcId="{3D9147F8-A2AE-4F0C-9ACE-5867F78EF096}" destId="{C8A31C9B-F3D2-45A5-ABAD-EE1ED81B708C}" srcOrd="2" destOrd="0" presId="urn:microsoft.com/office/officeart/2011/layout/TabList"/>
    <dgm:cxn modelId="{860C7B05-A036-42B8-B45A-FB8FAEE78871}" type="presParOf" srcId="{3F8CDECE-549A-4806-AA72-8A2CFD3B9947}" destId="{11580243-4C30-4B0D-BA93-E0E9DB6F6F27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A31C9B-F3D2-45A5-ABAD-EE1ED81B708C}">
      <dsp:nvSpPr>
        <dsp:cNvPr id="0" name=""/>
        <dsp:cNvSpPr/>
      </dsp:nvSpPr>
      <dsp:spPr>
        <a:xfrm>
          <a:off x="0" y="4319976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7154C5-F3CF-49EC-9EBD-C5C1073E650F}">
      <dsp:nvSpPr>
        <dsp:cNvPr id="0" name=""/>
        <dsp:cNvSpPr/>
      </dsp:nvSpPr>
      <dsp:spPr>
        <a:xfrm>
          <a:off x="0" y="2463281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DA591F-541F-47BE-AD14-5CBE871F2F20}">
      <dsp:nvSpPr>
        <dsp:cNvPr id="0" name=""/>
        <dsp:cNvSpPr/>
      </dsp:nvSpPr>
      <dsp:spPr>
        <a:xfrm>
          <a:off x="0" y="610354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F276A-009E-4C95-82D0-97F597D2896E}">
      <dsp:nvSpPr>
        <dsp:cNvPr id="0" name=""/>
        <dsp:cNvSpPr/>
      </dsp:nvSpPr>
      <dsp:spPr>
        <a:xfrm>
          <a:off x="2252828" y="2896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RG frequency control</a:t>
          </a:r>
          <a:endParaRPr lang="en-US" altLang="zh-CN" sz="2400" kern="1200" dirty="0"/>
        </a:p>
      </dsp:txBody>
      <dsp:txXfrm>
        <a:off x="2252828" y="2896"/>
        <a:ext cx="6411897" cy="607457"/>
      </dsp:txXfrm>
    </dsp:sp>
    <dsp:sp modelId="{0B9A6F01-6941-40BF-82CA-E05C75182F0A}">
      <dsp:nvSpPr>
        <dsp:cNvPr id="0" name=""/>
        <dsp:cNvSpPr/>
      </dsp:nvSpPr>
      <dsp:spPr>
        <a:xfrm>
          <a:off x="0" y="2896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43000"/>
                <a:satMod val="165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tint val="83000"/>
                <a:satMod val="15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1</a:t>
          </a:r>
          <a:endParaRPr lang="en-US" altLang="zh-CN" sz="3400" kern="1200" dirty="0"/>
        </a:p>
      </dsp:txBody>
      <dsp:txXfrm>
        <a:off x="29659" y="32555"/>
        <a:ext cx="2193510" cy="577798"/>
      </dsp:txXfrm>
    </dsp:sp>
    <dsp:sp modelId="{632B658F-390F-46D5-B11E-FCC79B71AE9C}">
      <dsp:nvSpPr>
        <dsp:cNvPr id="0" name=""/>
        <dsp:cNvSpPr/>
      </dsp:nvSpPr>
      <dsp:spPr>
        <a:xfrm>
          <a:off x="0" y="610354"/>
          <a:ext cx="8664726" cy="1215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Determine how G</a:t>
          </a:r>
          <a:r>
            <a:rPr lang="en-US" altLang="zh-CN" sz="2400" i="0" kern="1200" dirty="0" smtClean="0"/>
            <a:t>w</a:t>
          </a:r>
          <a:r>
            <a:rPr lang="en-US" altLang="zh-CN" sz="2400" kern="1200" dirty="0" smtClean="0"/>
            <a:t> and drives/feedback influence the rhythm generation of the RG component.</a:t>
          </a:r>
          <a:endParaRPr lang="en-US" altLang="zh-CN" sz="2400" kern="1200" dirty="0"/>
        </a:p>
      </dsp:txBody>
      <dsp:txXfrm>
        <a:off x="0" y="610354"/>
        <a:ext cx="8664726" cy="1215097"/>
      </dsp:txXfrm>
    </dsp:sp>
    <dsp:sp modelId="{01FEA011-32C5-4F85-9769-0865053D333B}">
      <dsp:nvSpPr>
        <dsp:cNvPr id="0" name=""/>
        <dsp:cNvSpPr/>
      </dsp:nvSpPr>
      <dsp:spPr>
        <a:xfrm>
          <a:off x="2252828" y="1855824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RG phase response curve</a:t>
          </a:r>
          <a:r>
            <a:rPr lang="en-US" altLang="zh-CN" sz="3500" kern="1200" dirty="0" smtClean="0"/>
            <a:t> </a:t>
          </a:r>
          <a:endParaRPr lang="en-US" altLang="zh-CN" sz="3500" kern="1200" dirty="0"/>
        </a:p>
      </dsp:txBody>
      <dsp:txXfrm>
        <a:off x="2252828" y="1855824"/>
        <a:ext cx="6411897" cy="607457"/>
      </dsp:txXfrm>
    </dsp:sp>
    <dsp:sp modelId="{9F2C97A8-F164-46B2-9DB0-7871C5A49BBE}">
      <dsp:nvSpPr>
        <dsp:cNvPr id="0" name=""/>
        <dsp:cNvSpPr/>
      </dsp:nvSpPr>
      <dsp:spPr>
        <a:xfrm>
          <a:off x="0" y="1855824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5369458"/>
                <a:satOff val="-722"/>
                <a:lumOff val="7157"/>
                <a:alphaOff val="0"/>
                <a:tint val="43000"/>
                <a:satMod val="165000"/>
              </a:schemeClr>
            </a:gs>
            <a:gs pos="55000">
              <a:schemeClr val="accent5">
                <a:hueOff val="5369458"/>
                <a:satOff val="-722"/>
                <a:lumOff val="7157"/>
                <a:alphaOff val="0"/>
                <a:tint val="83000"/>
                <a:satMod val="155000"/>
              </a:schemeClr>
            </a:gs>
            <a:gs pos="100000">
              <a:schemeClr val="accent5">
                <a:hueOff val="5369458"/>
                <a:satOff val="-722"/>
                <a:lumOff val="7157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5369458"/>
              <a:satOff val="-722"/>
              <a:lumOff val="7157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2</a:t>
          </a:r>
          <a:endParaRPr lang="en-US" altLang="zh-CN" sz="3400" kern="1200" dirty="0"/>
        </a:p>
      </dsp:txBody>
      <dsp:txXfrm>
        <a:off x="29659" y="1885483"/>
        <a:ext cx="2193510" cy="577798"/>
      </dsp:txXfrm>
    </dsp:sp>
    <dsp:sp modelId="{BC731372-43A3-4A9F-A083-F285623420FA}">
      <dsp:nvSpPr>
        <dsp:cNvPr id="0" name=""/>
        <dsp:cNvSpPr/>
      </dsp:nvSpPr>
      <dsp:spPr>
        <a:xfrm>
          <a:off x="0" y="2463281"/>
          <a:ext cx="8664726" cy="1218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Investigate the influence of the Gw on the phase response to perturbations.</a:t>
          </a:r>
          <a:endParaRPr lang="en-US" altLang="zh-CN" sz="2400" kern="1200" dirty="0"/>
        </a:p>
      </dsp:txBody>
      <dsp:txXfrm>
        <a:off x="0" y="2463281"/>
        <a:ext cx="8664726" cy="1218863"/>
      </dsp:txXfrm>
    </dsp:sp>
    <dsp:sp modelId="{74DB04D7-C237-4CAB-9F4C-E7825F78F953}">
      <dsp:nvSpPr>
        <dsp:cNvPr id="0" name=""/>
        <dsp:cNvSpPr/>
      </dsp:nvSpPr>
      <dsp:spPr>
        <a:xfrm>
          <a:off x="2252828" y="3712518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Phase shift between the two layers of CPG</a:t>
          </a:r>
          <a:endParaRPr lang="en-US" altLang="zh-CN" sz="2400" kern="1200" dirty="0"/>
        </a:p>
      </dsp:txBody>
      <dsp:txXfrm>
        <a:off x="2252828" y="3712518"/>
        <a:ext cx="6411897" cy="607457"/>
      </dsp:txXfrm>
    </dsp:sp>
    <dsp:sp modelId="{BFF51DBB-5301-40D7-8B13-14680491084B}">
      <dsp:nvSpPr>
        <dsp:cNvPr id="0" name=""/>
        <dsp:cNvSpPr/>
      </dsp:nvSpPr>
      <dsp:spPr>
        <a:xfrm>
          <a:off x="0" y="3712518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10738916"/>
                <a:satOff val="-1444"/>
                <a:lumOff val="14313"/>
                <a:alphaOff val="0"/>
                <a:tint val="43000"/>
                <a:satMod val="165000"/>
              </a:schemeClr>
            </a:gs>
            <a:gs pos="55000">
              <a:schemeClr val="accent5">
                <a:hueOff val="10738916"/>
                <a:satOff val="-1444"/>
                <a:lumOff val="14313"/>
                <a:alphaOff val="0"/>
                <a:tint val="83000"/>
                <a:satMod val="155000"/>
              </a:schemeClr>
            </a:gs>
            <a:gs pos="100000">
              <a:schemeClr val="accent5">
                <a:hueOff val="10738916"/>
                <a:satOff val="-1444"/>
                <a:lumOff val="14313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10738916"/>
              <a:satOff val="-1444"/>
              <a:lumOff val="14313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3</a:t>
          </a:r>
          <a:endParaRPr lang="en-US" altLang="zh-CN" sz="3400" kern="1200" dirty="0"/>
        </a:p>
      </dsp:txBody>
      <dsp:txXfrm>
        <a:off x="29659" y="3742177"/>
        <a:ext cx="2193510" cy="577798"/>
      </dsp:txXfrm>
    </dsp:sp>
    <dsp:sp modelId="{11580243-4C30-4B0D-BA93-E0E9DB6F6F27}">
      <dsp:nvSpPr>
        <dsp:cNvPr id="0" name=""/>
        <dsp:cNvSpPr/>
      </dsp:nvSpPr>
      <dsp:spPr>
        <a:xfrm>
          <a:off x="0" y="4319976"/>
          <a:ext cx="8664726" cy="1215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Quantify the phase shifts between the two layers of CPG caused by different stimulus/feedback.</a:t>
          </a:r>
          <a:endParaRPr lang="en-US" altLang="zh-CN" sz="2400" kern="1200" dirty="0"/>
        </a:p>
      </dsp:txBody>
      <dsp:txXfrm>
        <a:off x="0" y="4319976"/>
        <a:ext cx="8664726" cy="1215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000.png>
</file>

<file path=ppt/media/image11.png>
</file>

<file path=ppt/media/image1100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0.png>
</file>

<file path=ppt/media/image35.png>
</file>

<file path=ppt/media/image37.png>
</file>

<file path=ppt/media/image38.png>
</file>

<file path=ppt/media/image39.png>
</file>

<file path=ppt/media/image40.png>
</file>

<file path=ppt/media/image42.png>
</file>

<file path=ppt/media/image46.png>
</file>

<file path=ppt/media/image48.png>
</file>

<file path=ppt/media/image50.png>
</file>

<file path=ppt/media/image51.png>
</file>

<file path=ppt/media/image55.png>
</file>

<file path=ppt/media/image67.png>
</file>

<file path=ppt/media/image69.png>
</file>

<file path=ppt/media/image70.png>
</file>

<file path=ppt/media/image71.png>
</file>

<file path=ppt/media/image74.png>
</file>

<file path=ppt/media/image78.png>
</file>

<file path=ppt/media/image80.png>
</file>

<file path=ppt/media/image90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24DBA-20A3-4E8D-82A6-A03E71F04D41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ED580-FB90-47DD-A00E-5DDF5B1ED0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431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5104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1779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559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5985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E266E02-BD6B-497F-BA1D-1237CE5476C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5942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HC determine the voltage range.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ED580-FB90-47DD-A00E-5DDF5B1ED00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581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ED580-FB90-47DD-A00E-5DDF5B1ED00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82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5850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804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82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7213582" y="3810003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 flipV="1">
            <a:off x="7213606" y="3897011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 flipV="1">
            <a:off x="7213606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4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3649663"/>
            <a:ext cx="12192000" cy="244171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2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401892"/>
            <a:ext cx="11277600" cy="1470025"/>
          </a:xfrm>
        </p:spPr>
        <p:txBody>
          <a:bodyPr anchor="b"/>
          <a:lstStyle>
            <a:lvl1pPr>
              <a:defRPr sz="5867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7"/>
            <a:ext cx="6604000" cy="1752600"/>
          </a:xfrm>
        </p:spPr>
        <p:txBody>
          <a:bodyPr/>
          <a:lstStyle>
            <a:lvl1pPr marL="85342" indent="0" algn="l">
              <a:buNone/>
              <a:defRPr sz="3200">
                <a:solidFill>
                  <a:schemeClr val="tx2"/>
                </a:solidFill>
              </a:defRPr>
            </a:lvl1pPr>
            <a:lvl2pPr marL="609585" indent="0" algn="ctr">
              <a:buNone/>
            </a:lvl2pPr>
            <a:lvl3pPr marL="1219170" indent="0" algn="ctr">
              <a:buNone/>
            </a:lvl3pPr>
            <a:lvl4pPr marL="1828754" indent="0" algn="ctr">
              <a:buNone/>
            </a:lvl4pPr>
            <a:lvl5pPr marL="2438339" indent="0" algn="ctr">
              <a:buNone/>
            </a:lvl5pPr>
            <a:lvl6pPr marL="3047924" indent="0" algn="ctr">
              <a:buNone/>
            </a:lvl6pPr>
            <a:lvl7pPr marL="3657509" indent="0" algn="ctr">
              <a:buNone/>
            </a:lvl7pPr>
            <a:lvl8pPr marL="4267093" indent="0" algn="ctr">
              <a:buNone/>
            </a:lvl8pPr>
            <a:lvl9pPr marL="4876678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7129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1587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81202"/>
            <a:ext cx="10363200" cy="1362076"/>
          </a:xfrm>
        </p:spPr>
        <p:txBody>
          <a:bodyPr anchor="b">
            <a:noAutofit/>
          </a:bodyPr>
          <a:lstStyle>
            <a:lvl1pPr algn="l">
              <a:buNone/>
              <a:defRPr sz="5733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9"/>
            <a:ext cx="10363200" cy="1509712"/>
          </a:xfrm>
        </p:spPr>
        <p:txBody>
          <a:bodyPr anchor="t"/>
          <a:lstStyle>
            <a:lvl1pPr marL="60958" indent="0">
              <a:buNone/>
              <a:defRPr sz="2800" b="0">
                <a:solidFill>
                  <a:schemeClr val="tx2"/>
                </a:solidFill>
              </a:defRPr>
            </a:lvl1pPr>
            <a:lvl2pPr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33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0540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5333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1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73" y="2244971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8" y="2708519"/>
            <a:ext cx="5389033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60623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5333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08417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2054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7995" y="1101971"/>
            <a:ext cx="4511040" cy="877824"/>
          </a:xfrm>
        </p:spPr>
        <p:txBody>
          <a:bodyPr anchor="b"/>
          <a:lstStyle>
            <a:lvl1pPr algn="l">
              <a:buNone/>
              <a:defRPr sz="24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12192" indent="0">
              <a:buNone/>
              <a:defRPr sz="1867"/>
            </a:lvl1pPr>
            <a:lvl2pPr>
              <a:buNone/>
              <a:defRPr sz="1600"/>
            </a:lvl2pPr>
            <a:lvl3pPr>
              <a:buNone/>
              <a:defRPr sz="1333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320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2456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7" y="1109162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667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4267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10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733"/>
            </a:lvl1pPr>
            <a:lvl2pPr>
              <a:buFontTx/>
              <a:buNone/>
              <a:defRPr sz="1600"/>
            </a:lvl2pPr>
            <a:lvl3pPr>
              <a:buFontTx/>
              <a:buNone/>
              <a:defRPr sz="1333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0567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94636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123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359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99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72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6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73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18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05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2640D-7F55-4AAE-9FA9-A4AFEFDAA735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F57E5-30E2-474D-92C2-76A6680505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491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21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2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" y="308280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7213582" y="360249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7213606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7/8/2021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2400">
                <a:solidFill>
                  <a:srgbClr val="FFFFFF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1728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333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87668" indent="-341367" algn="l" rtl="0" eaLnBrk="1" latinLnBrk="0" hangingPunct="1">
        <a:spcBef>
          <a:spcPts val="400"/>
        </a:spcBef>
        <a:buClr>
          <a:schemeClr val="accent3"/>
        </a:buClr>
        <a:buFont typeface="Georgia"/>
        <a:buChar char="•"/>
        <a:defRPr kumimoji="0"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877802" indent="-329176" algn="l" rtl="0" eaLnBrk="1" latinLnBrk="0" hangingPunct="1">
        <a:spcBef>
          <a:spcPts val="400"/>
        </a:spcBef>
        <a:buClr>
          <a:schemeClr val="accent2"/>
        </a:buClr>
        <a:buFont typeface="Georgia"/>
        <a:buChar char="▫"/>
        <a:defRPr kumimoji="0" sz="3467" kern="1200">
          <a:solidFill>
            <a:schemeClr val="accent2"/>
          </a:solidFill>
          <a:latin typeface="+mn-lt"/>
          <a:ea typeface="+mn-ea"/>
          <a:cs typeface="+mn-cs"/>
        </a:defRPr>
      </a:lvl2pPr>
      <a:lvl3pPr marL="1231361" indent="-292601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3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572729" indent="-268217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2933" kern="1200">
          <a:solidFill>
            <a:schemeClr val="accent1"/>
          </a:solidFill>
          <a:latin typeface="+mn-lt"/>
          <a:ea typeface="+mn-ea"/>
          <a:cs typeface="+mn-cs"/>
        </a:defRPr>
      </a:lvl4pPr>
      <a:lvl5pPr marL="18531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667" kern="1200">
          <a:solidFill>
            <a:schemeClr val="accent3"/>
          </a:solidFill>
          <a:latin typeface="+mn-lt"/>
          <a:ea typeface="+mn-ea"/>
          <a:cs typeface="+mn-cs"/>
        </a:defRPr>
      </a:lvl5pPr>
      <a:lvl6pPr marL="21457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4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2438339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133" kern="1200">
          <a:solidFill>
            <a:schemeClr val="accent3"/>
          </a:solidFill>
          <a:latin typeface="+mn-lt"/>
          <a:ea typeface="+mn-ea"/>
          <a:cs typeface="+mn-cs"/>
        </a:defRPr>
      </a:lvl7pPr>
      <a:lvl8pPr marL="2706556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986965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1867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10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00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90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80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7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30.emf"/><Relationship Id="rId3" Type="http://schemas.openxmlformats.org/officeDocument/2006/relationships/image" Target="../media/image42.emf"/><Relationship Id="rId7" Type="http://schemas.openxmlformats.org/officeDocument/2006/relationships/image" Target="../media/image45.emf"/><Relationship Id="rId12" Type="http://schemas.openxmlformats.org/officeDocument/2006/relationships/image" Target="../media/image29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png"/><Relationship Id="rId11" Type="http://schemas.openxmlformats.org/officeDocument/2006/relationships/image" Target="../media/image26.emf"/><Relationship Id="rId5" Type="http://schemas.openxmlformats.org/officeDocument/2006/relationships/image" Target="../media/image44.emf"/><Relationship Id="rId15" Type="http://schemas.openxmlformats.org/officeDocument/2006/relationships/image" Target="../media/image47.emf"/><Relationship Id="rId10" Type="http://schemas.openxmlformats.org/officeDocument/2006/relationships/image" Target="../media/image25.emf"/><Relationship Id="rId4" Type="http://schemas.openxmlformats.org/officeDocument/2006/relationships/image" Target="../media/image43.emf"/><Relationship Id="rId9" Type="http://schemas.openxmlformats.org/officeDocument/2006/relationships/image" Target="../media/image27.emf"/><Relationship Id="rId1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54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emf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60.emf"/><Relationship Id="rId7" Type="http://schemas.openxmlformats.org/officeDocument/2006/relationships/image" Target="../media/image63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png"/><Relationship Id="rId5" Type="http://schemas.openxmlformats.org/officeDocument/2006/relationships/image" Target="../media/image62.emf"/><Relationship Id="rId10" Type="http://schemas.openxmlformats.org/officeDocument/2006/relationships/image" Target="../media/image78.png"/><Relationship Id="rId4" Type="http://schemas.openxmlformats.org/officeDocument/2006/relationships/image" Target="../media/image61.emf"/><Relationship Id="rId9" Type="http://schemas.openxmlformats.org/officeDocument/2006/relationships/image" Target="../media/image6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png"/><Relationship Id="rId4" Type="http://schemas.openxmlformats.org/officeDocument/2006/relationships/image" Target="../media/image6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emf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8.png"/><Relationship Id="rId7" Type="http://schemas.openxmlformats.org/officeDocument/2006/relationships/image" Target="../media/image20.emf"/><Relationship Id="rId12" Type="http://schemas.openxmlformats.org/officeDocument/2006/relationships/image" Target="../media/image2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4.png"/><Relationship Id="rId5" Type="http://schemas.openxmlformats.org/officeDocument/2006/relationships/image" Target="../media/image20.png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13" Type="http://schemas.openxmlformats.org/officeDocument/2006/relationships/image" Target="../media/image39.png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11" Type="http://schemas.openxmlformats.org/officeDocument/2006/relationships/image" Target="../media/image37.png"/><Relationship Id="rId5" Type="http://schemas.openxmlformats.org/officeDocument/2006/relationships/image" Target="../media/image29.emf"/><Relationship Id="rId10" Type="http://schemas.openxmlformats.org/officeDocument/2006/relationships/image" Target="../media/image34.emf"/><Relationship Id="rId4" Type="http://schemas.openxmlformats.org/officeDocument/2006/relationships/image" Target="../media/image28.emf"/><Relationship Id="rId9" Type="http://schemas.openxmlformats.org/officeDocument/2006/relationships/image" Target="../media/image33.emf"/><Relationship Id="rId14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12" Type="http://schemas.openxmlformats.org/officeDocument/2006/relationships/image" Target="../media/image5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50.png"/><Relationship Id="rId5" Type="http://schemas.openxmlformats.org/officeDocument/2006/relationships/image" Target="../media/image37.emf"/><Relationship Id="rId10" Type="http://schemas.openxmlformats.org/officeDocument/2006/relationships/image" Target="../media/image41.emf"/><Relationship Id="rId4" Type="http://schemas.openxmlformats.org/officeDocument/2006/relationships/image" Target="../media/image36.emf"/><Relationship Id="rId9" Type="http://schemas.openxmlformats.org/officeDocument/2006/relationships/image" Target="../media/image4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553165" y="1173019"/>
          <a:ext cx="8664726" cy="55379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9020907" y="1971831"/>
            <a:ext cx="2982903" cy="3293270"/>
            <a:chOff x="6719275" y="3153641"/>
            <a:chExt cx="3339125" cy="37043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8"/>
            <a:srcRect b="4764"/>
            <a:stretch/>
          </p:blipFill>
          <p:spPr>
            <a:xfrm>
              <a:off x="6719275" y="3204927"/>
              <a:ext cx="3339125" cy="3653073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>
            <a:xfrm flipH="1">
              <a:off x="7623195" y="3430640"/>
              <a:ext cx="526415" cy="339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8588059" y="3430640"/>
              <a:ext cx="530450" cy="339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7651848" y="5287224"/>
              <a:ext cx="497762" cy="31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8591739" y="5287224"/>
              <a:ext cx="526770" cy="31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8233185" y="3153641"/>
                  <a:ext cx="31130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1" name="TextBox 6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3185" y="3153641"/>
                  <a:ext cx="311304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17647" r="-3922" b="-1521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8233185" y="5148724"/>
                  <a:ext cx="31662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3185" y="5148724"/>
                  <a:ext cx="316625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17308" r="-3846" b="-1521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987619" y="4754464"/>
                  <a:ext cx="29469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4" name="TextBox 6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87619" y="4754464"/>
                  <a:ext cx="294696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8750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9466760" y="4754464"/>
                  <a:ext cx="29469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5" name="TextBox 6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66760" y="4754464"/>
                  <a:ext cx="294696" cy="276999"/>
                </a:xfrm>
                <a:prstGeom prst="rect">
                  <a:avLst/>
                </a:prstGeom>
                <a:blipFill>
                  <a:blip r:embed="rId12"/>
                  <a:stretch>
                    <a:fillRect l="-16327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8241489" y="3816649"/>
                  <a:ext cx="34657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𝑤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6" name="TextBox 6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41489" y="3816649"/>
                  <a:ext cx="346570" cy="276999"/>
                </a:xfrm>
                <a:prstGeom prst="rect">
                  <a:avLst/>
                </a:prstGeom>
                <a:blipFill>
                  <a:blip r:embed="rId13"/>
                  <a:stretch>
                    <a:fillRect l="-14035" r="-1754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53973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9099" y="177996"/>
            <a:ext cx="115495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1600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When change from insect to rat, we change both sodium channel and the synapse parameter, what is their effects? </a:t>
            </a:r>
            <a:endParaRPr lang="en-US" altLang="zh-CN" sz="1600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17802" y="666907"/>
            <a:ext cx="10763801" cy="1993334"/>
            <a:chOff x="555663" y="648800"/>
            <a:chExt cx="10763801" cy="199333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5663" y="648800"/>
              <a:ext cx="2986875" cy="199333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4126" y="648800"/>
              <a:ext cx="2986875" cy="199333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2589" y="648800"/>
              <a:ext cx="2986875" cy="1993334"/>
            </a:xfrm>
            <a:prstGeom prst="rect">
              <a:avLst/>
            </a:prstGeom>
          </p:spPr>
        </p:pic>
        <p:cxnSp>
          <p:nvCxnSpPr>
            <p:cNvPr id="9" name="Straight Arrow Connector 8"/>
            <p:cNvCxnSpPr>
              <a:stCxn id="5" idx="3"/>
            </p:cNvCxnSpPr>
            <p:nvPr/>
          </p:nvCxnSpPr>
          <p:spPr>
            <a:xfrm>
              <a:off x="3542538" y="1645467"/>
              <a:ext cx="8212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7431001" y="1614534"/>
              <a:ext cx="82123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424968" y="1132911"/>
              <a:ext cx="9076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Change HC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04968" y="1031014"/>
              <a:ext cx="7588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Change synapse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59770" y="1494141"/>
                <a:ext cx="71865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120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𝛿</m:t>
                      </m:r>
                      <m:r>
                        <a:rPr lang="en-US" altLang="zh-CN" sz="12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=0.3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70" y="1494141"/>
                <a:ext cx="718658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909" y="2689223"/>
            <a:ext cx="3236614" cy="1620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36" y="2689223"/>
            <a:ext cx="3441006" cy="16339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728" y="2689223"/>
            <a:ext cx="3236614" cy="1620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96907" y="3255228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smtClean="0"/>
              <a:t>f</a:t>
            </a:r>
            <a:endParaRPr lang="zh-CN" altLang="en-US" i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632518" y="4542797"/>
            <a:ext cx="3557441" cy="1214671"/>
            <a:chOff x="1765997" y="4175626"/>
            <a:chExt cx="8259749" cy="1993334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3246" y="4175626"/>
              <a:ext cx="3982500" cy="1993334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997" y="4175626"/>
              <a:ext cx="3982500" cy="1993334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8555929" y="4542797"/>
            <a:ext cx="3592800" cy="1214671"/>
            <a:chOff x="7607848" y="5101942"/>
            <a:chExt cx="4489908" cy="1280018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22904" y="5101942"/>
              <a:ext cx="2174852" cy="1280018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7848" y="5101942"/>
              <a:ext cx="2174852" cy="1280018"/>
            </a:xfrm>
            <a:prstGeom prst="rect">
              <a:avLst/>
            </a:prstGeom>
          </p:spPr>
        </p:pic>
      </p:grpSp>
      <p:grpSp>
        <p:nvGrpSpPr>
          <p:cNvPr id="42" name="Group 41"/>
          <p:cNvGrpSpPr/>
          <p:nvPr/>
        </p:nvGrpSpPr>
        <p:grpSpPr>
          <a:xfrm>
            <a:off x="4456713" y="4542797"/>
            <a:ext cx="3775005" cy="1243517"/>
            <a:chOff x="4317497" y="5090511"/>
            <a:chExt cx="3775005" cy="1243517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7497" y="5090511"/>
              <a:ext cx="1899904" cy="1206000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702" y="5090511"/>
              <a:ext cx="1792800" cy="1243517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/>
              <p:cNvSpPr txBox="1"/>
              <p:nvPr/>
            </p:nvSpPr>
            <p:spPr>
              <a:xfrm>
                <a:off x="-1000" y="4887556"/>
                <a:ext cx="64780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𝑛𝐴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000" y="4887556"/>
                <a:ext cx="647806" cy="276999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92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9100" y="177996"/>
            <a:ext cx="11772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. (external drive involved)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00018" y="547328"/>
            <a:ext cx="10800000" cy="3600000"/>
            <a:chOff x="410307" y="2577113"/>
            <a:chExt cx="11654600" cy="4320000"/>
          </a:xfrm>
        </p:grpSpPr>
        <p:sp>
          <p:nvSpPr>
            <p:cNvPr id="5" name="TextBox 4"/>
            <p:cNvSpPr txBox="1"/>
            <p:nvPr/>
          </p:nvSpPr>
          <p:spPr>
            <a:xfrm>
              <a:off x="410307" y="3410941"/>
              <a:ext cx="2605454" cy="627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External drive = 6 nA, tuning the synaptic inhabitation 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10307" y="5524725"/>
              <a:ext cx="2303915" cy="627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onductance </a:t>
              </a:r>
              <a:r>
                <a:rPr lang="en-US" altLang="zh-CN" sz="14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r>
                <a:rPr lang="en-US" altLang="zh-CN" sz="1400" baseline="-250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Syn </a:t>
              </a:r>
              <a:r>
                <a: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 2 uS, tuning the external drive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7468" y="2577113"/>
              <a:ext cx="4315486" cy="2160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9421" y="2577113"/>
              <a:ext cx="4315486" cy="2160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7467" y="4737113"/>
              <a:ext cx="4315486" cy="216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9420" y="4737113"/>
              <a:ext cx="4315486" cy="216000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8419723" y="583540"/>
            <a:ext cx="2181885" cy="330039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18" y="4341501"/>
            <a:ext cx="4315493" cy="216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908" y="4341501"/>
            <a:ext cx="4315486" cy="216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966490" y="4817724"/>
            <a:ext cx="2134975" cy="10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Solid line no drive</a:t>
            </a: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Dash line D = 6, tuning G</a:t>
            </a: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Dot line G = 2, tuning 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75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00" y="142824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527520"/>
            <a:ext cx="5973751" cy="299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27" y="3532884"/>
            <a:ext cx="4320000" cy="32974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30" y="3635422"/>
            <a:ext cx="4315486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30" y="456491"/>
            <a:ext cx="4315486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853" y="169815"/>
            <a:ext cx="726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Raise the Gw 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value, </a:t>
            </a: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producing the phase response curve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. (No drive)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49563" y="689658"/>
            <a:ext cx="3596238" cy="3508846"/>
            <a:chOff x="349563" y="966919"/>
            <a:chExt cx="3596238" cy="350884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563" y="966919"/>
              <a:ext cx="3596238" cy="180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563" y="2675765"/>
              <a:ext cx="3596238" cy="1800000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>
            <a:off x="4445383" y="539147"/>
            <a:ext cx="7420454" cy="2152385"/>
            <a:chOff x="4463490" y="614534"/>
            <a:chExt cx="7420454" cy="215238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3490" y="966919"/>
              <a:ext cx="3596238" cy="1800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7706" y="966919"/>
              <a:ext cx="3596238" cy="180000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7789383" y="614534"/>
                  <a:ext cx="76482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0.5 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𝑛𝐴</m:t>
                        </m:r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89383" y="614534"/>
                  <a:ext cx="764825" cy="276999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563" y="4803949"/>
            <a:ext cx="3596238" cy="180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75928" y="4417047"/>
            <a:ext cx="2743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comparison for different cases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705894" y="5337376"/>
            <a:ext cx="2895588" cy="1384994"/>
            <a:chOff x="4182832" y="4803949"/>
            <a:chExt cx="2895588" cy="1384994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4182832" y="4970352"/>
              <a:ext cx="552130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4870764" y="4803949"/>
              <a:ext cx="17620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Gw</a:t>
              </a:r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= 0, no external drive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4182832" y="5247351"/>
              <a:ext cx="552130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870764" y="5080948"/>
              <a:ext cx="206659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Gw </a:t>
              </a:r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increase, no external drive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182832" y="5662849"/>
              <a:ext cx="552130" cy="0"/>
            </a:xfrm>
            <a:prstGeom prst="line">
              <a:avLst/>
            </a:prstGeom>
            <a:ln w="19050" cap="flat" cmpd="sng" algn="ctr">
              <a:solidFill>
                <a:schemeClr val="accent2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870764" y="5496446"/>
              <a:ext cx="21146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Gw</a:t>
              </a:r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= 0, increase external drive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4182832" y="6078347"/>
              <a:ext cx="552130" cy="0"/>
            </a:xfrm>
            <a:prstGeom prst="line">
              <a:avLst/>
            </a:prstGeom>
            <a:ln w="19050"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4870764" y="5911944"/>
              <a:ext cx="22076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Gw</a:t>
              </a:r>
              <a:r>
                <a:rPr lang="en-US" altLang="zh-CN" sz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= 0, external drive, reduce </a:t>
              </a:r>
              <a:r>
                <a:rPr lang="en-US" altLang="zh-CN" sz="12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endParaRPr lang="zh-CN" alt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445383" y="3251899"/>
            <a:ext cx="7420454" cy="1800000"/>
            <a:chOff x="4445383" y="2962358"/>
            <a:chExt cx="7420454" cy="1800000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45383" y="2962358"/>
              <a:ext cx="3596238" cy="1800000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269599" y="2962358"/>
              <a:ext cx="3596238" cy="180000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6730692" y="2871006"/>
                <a:ext cx="295177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PRC comparison for different cases </a:t>
                </a:r>
                <a14:m>
                  <m:oMath xmlns:m="http://schemas.openxmlformats.org/officeDocument/2006/math">
                    <m:r>
                      <a:rPr lang="en-US" altLang="zh-CN" sz="1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CN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altLang="zh-CN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altLang="zh-CN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CN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𝑛𝐴</m:t>
                    </m:r>
                  </m:oMath>
                </a14:m>
                <a:r>
                  <a:rPr lang="en-US" altLang="zh-CN" sz="1200" dirty="0" smtClean="0"/>
                  <a:t>)</a:t>
                </a:r>
                <a:endParaRPr lang="zh-CN" altLang="en-US" sz="1200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0692" y="2871006"/>
                <a:ext cx="2951770" cy="276999"/>
              </a:xfrm>
              <a:prstGeom prst="rect">
                <a:avLst/>
              </a:prstGeom>
              <a:blipFill>
                <a:blip r:embed="rId10"/>
                <a:stretch>
                  <a:fillRect t="-2222" b="-2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059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853" y="169815"/>
            <a:ext cx="726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Raise the Gw 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value, given a external drive.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41" y="3686929"/>
            <a:ext cx="5973751" cy="299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40" y="618038"/>
            <a:ext cx="5973751" cy="299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85989" y="1676610"/>
            <a:ext cx="5503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For larger given drives, a lower Gw is needed to achieve the same bifurcation parameter.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826313" y="4271311"/>
                <a:ext cx="542302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/>
                  <a:t>For the same bifurcation parameters, the oscillation frequencies will be similar, however, the larger external drives (which lower the Gw) will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expand the 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𝛿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ranges 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produce wider oscillation frequency ranges</a:t>
                </a:r>
                <a:r>
                  <a:rPr lang="en-US" altLang="zh-CN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6313" y="4271311"/>
                <a:ext cx="5423025" cy="1200329"/>
              </a:xfrm>
              <a:prstGeom prst="rect">
                <a:avLst/>
              </a:prstGeom>
              <a:blipFill>
                <a:blip r:embed="rId4"/>
                <a:stretch>
                  <a:fillRect l="-1012" t="-3046" b="-71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456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853" y="169815"/>
            <a:ext cx="726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Raise the Gw 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value, given a external drive.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64" y="684622"/>
            <a:ext cx="5973751" cy="299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63" y="3674622"/>
            <a:ext cx="5973751" cy="29900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8401616" y="684622"/>
            <a:ext cx="92345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409161" y="1153893"/>
            <a:ext cx="923454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409161" y="1697101"/>
            <a:ext cx="923454" cy="0"/>
          </a:xfrm>
          <a:prstGeom prst="line">
            <a:avLst/>
          </a:prstGeom>
          <a:ln>
            <a:prstDash val="sysDot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741529" y="4707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 = 0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741529" y="969227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 = 2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741529" y="1512435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 = 4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0" y="4862579"/>
                <a:ext cx="881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1 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𝑛𝐴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862579"/>
                <a:ext cx="881010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3099" y="1737552"/>
                <a:ext cx="881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1 </m:t>
                      </m:r>
                      <m:r>
                        <a:rPr lang="en-US" altLang="zh-CN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𝑛𝐴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99" y="1737552"/>
                <a:ext cx="88101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598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853" y="169815"/>
            <a:ext cx="726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Gw = 0.1, tuning drive for delta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53" y="763606"/>
            <a:ext cx="4242290" cy="21233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853" y="2886970"/>
            <a:ext cx="4242290" cy="21233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9159" y="1107637"/>
            <a:ext cx="7391772" cy="369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80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853" y="169815"/>
            <a:ext cx="7263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Gw = 0.1, tuning drive for delta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076" y="661755"/>
            <a:ext cx="5973751" cy="299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076" y="3774364"/>
            <a:ext cx="5973751" cy="29900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8845235" y="977774"/>
            <a:ext cx="72427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847920" y="793108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D=0 tuning Gw</a:t>
            </a:r>
            <a:endParaRPr lang="zh-CN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845235" y="1410831"/>
            <a:ext cx="724277" cy="0"/>
          </a:xfrm>
          <a:prstGeom prst="line">
            <a:avLst/>
          </a:prstGeom>
          <a:ln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847920" y="1226165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D=2 tuning Gw</a:t>
            </a:r>
            <a:endParaRPr lang="zh-CN" alt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8845235" y="2010220"/>
            <a:ext cx="724277" cy="0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847920" y="1825554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D=4 tuning Gw</a:t>
            </a:r>
            <a:endParaRPr lang="zh-CN" alt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8845235" y="2379552"/>
            <a:ext cx="724277" cy="0"/>
          </a:xfrm>
          <a:prstGeom prst="line">
            <a:avLst/>
          </a:prstGeom>
          <a:ln>
            <a:solidFill>
              <a:srgbClr val="7030A0"/>
            </a:solidFill>
            <a:prstDash val="sysDot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847920" y="2194886"/>
            <a:ext cx="187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Gw=0.1 tuning 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77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RG frequency control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62915" y="1239639"/>
            <a:ext cx="4373557" cy="3230525"/>
            <a:chOff x="4828574" y="1309979"/>
            <a:chExt cx="1784160" cy="1353484"/>
          </a:xfrm>
        </p:grpSpPr>
        <p:grpSp>
          <p:nvGrpSpPr>
            <p:cNvPr id="22" name="Group 21"/>
            <p:cNvGrpSpPr/>
            <p:nvPr/>
          </p:nvGrpSpPr>
          <p:grpSpPr>
            <a:xfrm>
              <a:off x="4828574" y="1309979"/>
              <a:ext cx="1784160" cy="1339519"/>
              <a:chOff x="4642211" y="1316793"/>
              <a:chExt cx="2230200" cy="1674399"/>
            </a:xfrm>
          </p:grpSpPr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42211" y="1316793"/>
                <a:ext cx="2230200" cy="1674399"/>
              </a:xfrm>
              <a:prstGeom prst="rect">
                <a:avLst/>
              </a:prstGeom>
            </p:spPr>
          </p:pic>
          <p:cxnSp>
            <p:nvCxnSpPr>
              <p:cNvPr id="28" name="Straight Connector 27"/>
              <p:cNvCxnSpPr/>
              <p:nvPr/>
            </p:nvCxnSpPr>
            <p:spPr>
              <a:xfrm flipV="1">
                <a:off x="4832459" y="2318797"/>
                <a:ext cx="1920364" cy="5023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6044305" y="2324737"/>
                <a:ext cx="0" cy="579263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716122" y="2321308"/>
                <a:ext cx="3793" cy="586660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cxnSp>
          <p:nvCxnSpPr>
            <p:cNvPr id="23" name="Straight Connector 22"/>
            <p:cNvCxnSpPr/>
            <p:nvPr/>
          </p:nvCxnSpPr>
          <p:spPr>
            <a:xfrm>
              <a:off x="5316987" y="2116766"/>
              <a:ext cx="3034" cy="469328"/>
            </a:xfrm>
            <a:prstGeom prst="line">
              <a:avLst/>
            </a:prstGeom>
            <a:ln w="317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5282720" y="2582919"/>
              <a:ext cx="194452" cy="773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2.09</a:t>
              </a:r>
              <a:endParaRPr kumimoji="0" lang="zh-CN" altLang="en-US" sz="1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Historic" panose="020B0502040204020203" pitchFamily="34" charset="0"/>
                <a:ea typeface="宋体" panose="02010600030101010101" pitchFamily="2" charset="-122"/>
                <a:cs typeface="Segoe UI Historic" panose="020B0502040204020203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615796" y="2586094"/>
              <a:ext cx="149881" cy="77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4.372</a:t>
              </a:r>
              <a:endParaRPr kumimoji="0" lang="zh-CN" altLang="en-US" sz="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Historic" panose="020B0502040204020203" pitchFamily="34" charset="0"/>
                <a:ea typeface="宋体" panose="02010600030101010101" pitchFamily="2" charset="-122"/>
                <a:cs typeface="Segoe UI Historic" panose="020B0502040204020203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931318" y="2582919"/>
              <a:ext cx="166884" cy="77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6.0152</a:t>
              </a:r>
              <a:endParaRPr kumimoji="0" lang="zh-CN" altLang="en-US" sz="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Historic" panose="020B0502040204020203" pitchFamily="34" charset="0"/>
                <a:ea typeface="宋体" panose="02010600030101010101" pitchFamily="2" charset="-122"/>
                <a:cs typeface="Segoe UI Historic" panose="020B0502040204020203" pitchFamily="34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807994" y="1154228"/>
            <a:ext cx="7298519" cy="4380231"/>
            <a:chOff x="4595404" y="2914968"/>
            <a:chExt cx="2334730" cy="1335695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5136" y="2914968"/>
              <a:ext cx="1174998" cy="476458"/>
            </a:xfrm>
            <a:prstGeom prst="rect">
              <a:avLst/>
            </a:prstGeom>
          </p:spPr>
        </p:pic>
        <p:grpSp>
          <p:nvGrpSpPr>
            <p:cNvPr id="33" name="Group 32"/>
            <p:cNvGrpSpPr/>
            <p:nvPr/>
          </p:nvGrpSpPr>
          <p:grpSpPr>
            <a:xfrm>
              <a:off x="4624566" y="3386663"/>
              <a:ext cx="2282694" cy="864000"/>
              <a:chOff x="4612516" y="3326086"/>
              <a:chExt cx="2282694" cy="864000"/>
            </a:xfrm>
          </p:grpSpPr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68841" y="3326086"/>
                <a:ext cx="1126369" cy="86400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2516" y="3326086"/>
                <a:ext cx="1150796" cy="864000"/>
              </a:xfrm>
              <a:prstGeom prst="rect">
                <a:avLst/>
              </a:prstGeom>
            </p:spPr>
          </p:pic>
        </p:grpSp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155"/>
            <a:stretch/>
          </p:blipFill>
          <p:spPr>
            <a:xfrm>
              <a:off x="4595404" y="2919802"/>
              <a:ext cx="1203397" cy="468000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262915" y="4609439"/>
            <a:ext cx="4545079" cy="1006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    If we want a desired frequency of 1.1136 Hz, there are infinite solutions found by varying Gw and D1 Stimulus.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62915" y="5758484"/>
            <a:ext cx="11772092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For example, possible solutions are [Gw D1] = [0 6.0152]; [0.1 4.372]; [0.3 2.09]; [0.59 0]. However, the performance for different conductances is not the same, as shown on the right. </a:t>
            </a:r>
          </a:p>
        </p:txBody>
      </p:sp>
    </p:spTree>
    <p:extLst>
      <p:ext uri="{BB962C8B-B14F-4D97-AF65-F5344CB8AC3E}">
        <p14:creationId xmlns:p14="http://schemas.microsoft.com/office/powerpoint/2010/main" val="195535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36149" y="1523375"/>
            <a:ext cx="9334924" cy="4466703"/>
            <a:chOff x="1426040" y="1554153"/>
            <a:chExt cx="8799258" cy="4466703"/>
          </a:xfrm>
        </p:grpSpPr>
        <p:grpSp>
          <p:nvGrpSpPr>
            <p:cNvPr id="5" name="Group 4"/>
            <p:cNvGrpSpPr/>
            <p:nvPr/>
          </p:nvGrpSpPr>
          <p:grpSpPr>
            <a:xfrm>
              <a:off x="1426040" y="1554153"/>
              <a:ext cx="8799258" cy="4406826"/>
              <a:chOff x="653524" y="573741"/>
              <a:chExt cx="10932175" cy="540565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524" y="573742"/>
                <a:ext cx="5400000" cy="5405649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85698" y="573741"/>
                <a:ext cx="5400001" cy="5405649"/>
              </a:xfrm>
              <a:prstGeom prst="rect">
                <a:avLst/>
              </a:prstGeom>
            </p:spPr>
          </p:pic>
        </p:grpSp>
        <p:sp>
          <p:nvSpPr>
            <p:cNvPr id="12" name="TextBox 11"/>
            <p:cNvSpPr txBox="1"/>
            <p:nvPr/>
          </p:nvSpPr>
          <p:spPr>
            <a:xfrm>
              <a:off x="2462526" y="5682302"/>
              <a:ext cx="22734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 </a:t>
              </a: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= 6.0152; Gw= 0 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29566" y="5682302"/>
              <a:ext cx="1845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D=0; Gw=0.59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RG phase response curve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6149" y="1000155"/>
            <a:ext cx="11855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The perturbation response when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an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excitation stimulus of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5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 nA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injected into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the extensor neuron during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0.3-0.5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 of the normalized phase duration.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9480740" y="2045727"/>
            <a:ext cx="2638897" cy="2160880"/>
            <a:chOff x="9619286" y="2202413"/>
            <a:chExt cx="2638897" cy="2160880"/>
          </a:xfrm>
        </p:grpSpPr>
        <p:grpSp>
          <p:nvGrpSpPr>
            <p:cNvPr id="3" name="Group 2"/>
            <p:cNvGrpSpPr/>
            <p:nvPr/>
          </p:nvGrpSpPr>
          <p:grpSpPr>
            <a:xfrm>
              <a:off x="9619286" y="2202413"/>
              <a:ext cx="2638897" cy="1023781"/>
              <a:chOff x="9619286" y="2202413"/>
              <a:chExt cx="2638897" cy="1023781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>
                <a:off x="9619286" y="2381843"/>
                <a:ext cx="556274" cy="0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10280557" y="2202413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Extensor neuron activities for unperturbed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9619286" y="2995362"/>
                <a:ext cx="556274" cy="0"/>
              </a:xfrm>
              <a:prstGeom prst="line">
                <a:avLst/>
              </a:prstGeom>
              <a:ln w="19050">
                <a:solidFill>
                  <a:srgbClr val="0000FF"/>
                </a:solidFill>
                <a:prstDash val="sysDot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10280557" y="2764529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Flexor neuron activities for unperturbed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9619286" y="3339512"/>
              <a:ext cx="2638897" cy="1023781"/>
              <a:chOff x="9619286" y="2202413"/>
              <a:chExt cx="2638897" cy="1023781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9619286" y="2381843"/>
                <a:ext cx="556274" cy="0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9" name="TextBox 28"/>
              <p:cNvSpPr txBox="1"/>
              <p:nvPr/>
            </p:nvSpPr>
            <p:spPr>
              <a:xfrm>
                <a:off x="10280557" y="2202413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Extensor neuron activities for 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619286" y="2995362"/>
                <a:ext cx="556274" cy="0"/>
              </a:xfrm>
              <a:prstGeom prst="line">
                <a:avLst/>
              </a:prstGeom>
              <a:ln w="19050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10280557" y="2764529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Flexor neuron activities for 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</p:grpSp>
      </p:grpSp>
      <p:sp>
        <p:nvSpPr>
          <p:cNvPr id="38" name="Rectangle 37"/>
          <p:cNvSpPr/>
          <p:nvPr/>
        </p:nvSpPr>
        <p:spPr>
          <a:xfrm>
            <a:off x="9476781" y="1701578"/>
            <a:ext cx="11897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Segoe UI Historic" panose="020B0502040204020203" pitchFamily="34" charset="0"/>
                <a:cs typeface="Segoe UI Historic" panose="020B0502040204020203" pitchFamily="34" charset="0"/>
              </a:rPr>
              <a:t>Top column: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Segoe UI Historic" panose="020B0502040204020203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476780" y="4422962"/>
            <a:ext cx="14734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Segoe UI Historic" panose="020B0502040204020203" pitchFamily="34" charset="0"/>
                <a:cs typeface="Segoe UI Historic" panose="020B0502040204020203" pitchFamily="34" charset="0"/>
              </a:rPr>
              <a:t>Bottom column: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Segoe UI Historic" panose="020B0502040204020203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476780" y="4730739"/>
            <a:ext cx="26428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Neuron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actives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for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the extensor neurons in the phase plane.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36149" y="5968930"/>
            <a:ext cx="11489860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    The stimulus prolonged the active phase of extensor neuron for both cases. It shifts the phase for pure drive case by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10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% and self-oscillation case by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 7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%.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221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RG phase response curve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64" y="1397620"/>
            <a:ext cx="4077712" cy="42772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905" y="738089"/>
            <a:ext cx="6927417" cy="31951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7798" y="5672317"/>
            <a:ext cx="3359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(Szczecinski, Hunt, &amp; Quinn, 2015)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48612" y="3933212"/>
            <a:ext cx="23920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(Szczecinski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et al., 2017)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88612" y="4380595"/>
            <a:ext cx="711200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By setting Gw as zero, reproduce the results as shown in the figures using parameter values in reference.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Keep Gw as zero, produce the phase response curve using rat’s neural parameters.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Raise the Gw value so that it oscillates at the same frequency with no external inputs, producing the phase response curve.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017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367107" y="434713"/>
                <a:ext cx="11520856" cy="4979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000" noProof="0" dirty="0" smtClean="0">
                    <a:solidFill>
                      <a:prstClr val="black"/>
                    </a:solidFill>
                    <a:latin typeface="Georgia"/>
                    <a:ea typeface="宋体" panose="02010600030101010101" pitchFamily="2" charset="-122"/>
                  </a:rPr>
                  <a:t>What is </a:t>
                </a:r>
                <a14:m>
                  <m:oMath xmlns:m="http://schemas.openxmlformats.org/officeDocument/2006/math">
                    <m:r>
                      <a:rPr lang="zh-CN" altLang="en-US" sz="2000" i="1" noProof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𝛿</m:t>
                    </m:r>
                  </m:oMath>
                </a14:m>
                <a:r>
                  <a:rPr kumimoji="0" lang="en-US" altLang="zh-CN" sz="18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rPr>
                  <a:t>?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107" y="434713"/>
                <a:ext cx="11520856" cy="497957"/>
              </a:xfrm>
              <a:prstGeom prst="rect">
                <a:avLst/>
              </a:prstGeom>
              <a:blipFill>
                <a:blip r:embed="rId2"/>
                <a:stretch>
                  <a:fillRect l="-529" b="-195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28653" y="1030769"/>
                <a:ext cx="10931009" cy="9416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 smtClean="0"/>
                  <a:t>     The strength of the synaptic inhibition establishes the difference between the inhibited neuron’s resting potential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𝑖𝑛h</m:t>
                        </m:r>
                      </m:sub>
                    </m:sSub>
                  </m:oMath>
                </a14:m>
                <a:r>
                  <a:rPr lang="en-US" altLang="zh-CN" dirty="0" smtClean="0"/>
                  <a:t>, and the synaptic threshold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𝑙𝑜</m:t>
                        </m:r>
                      </m:sub>
                    </m:sSub>
                  </m:oMath>
                </a14:m>
                <a:r>
                  <a:rPr lang="en-US" altLang="zh-CN" dirty="0" smtClean="0"/>
                  <a:t>, which we define as </a:t>
                </a:r>
                <a14:m>
                  <m:oMath xmlns:m="http://schemas.openxmlformats.org/officeDocument/2006/math">
                    <m:r>
                      <a:rPr lang="zh-CN" altLang="en-US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altLang="zh-CN" dirty="0" smtClean="0"/>
                  <a:t>: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653" y="1030769"/>
                <a:ext cx="10931009" cy="941604"/>
              </a:xfrm>
              <a:prstGeom prst="rect">
                <a:avLst/>
              </a:prstGeom>
              <a:blipFill>
                <a:blip r:embed="rId3"/>
                <a:stretch>
                  <a:fillRect l="-446" r="-669" b="-32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323329" y="2595092"/>
                <a:ext cx="1660263" cy="2891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𝑖𝑛h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𝑙𝑜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3329" y="2595092"/>
                <a:ext cx="1660263" cy="289182"/>
              </a:xfrm>
              <a:prstGeom prst="rect">
                <a:avLst/>
              </a:prstGeom>
              <a:blipFill>
                <a:blip r:embed="rId4"/>
                <a:stretch>
                  <a:fillRect l="-2930" r="-733" b="-148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b="2584"/>
          <a:stretch/>
        </p:blipFill>
        <p:spPr>
          <a:xfrm>
            <a:off x="8726081" y="1439910"/>
            <a:ext cx="3161882" cy="533896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232235" y="2175976"/>
            <a:ext cx="3960000" cy="4381505"/>
            <a:chOff x="435783" y="3469122"/>
            <a:chExt cx="3960000" cy="438150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5783" y="3469122"/>
              <a:ext cx="3960000" cy="2973108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1175418" y="6443865"/>
              <a:ext cx="223651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Gw = 0; increasing the drive</a:t>
              </a:r>
              <a:endParaRPr lang="zh-CN" altLang="en-US" sz="1400" i="1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1392" y="6844565"/>
              <a:ext cx="3212996" cy="1006062"/>
              <a:chOff x="5861509" y="6888498"/>
              <a:chExt cx="3212996" cy="1006062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5861509" y="6888498"/>
                <a:ext cx="3212996" cy="890012"/>
                <a:chOff x="5609387" y="4271372"/>
                <a:chExt cx="3212996" cy="890012"/>
              </a:xfrm>
            </p:grpSpPr>
            <p:cxnSp>
              <p:nvCxnSpPr>
                <p:cNvPr id="16" name="Straight Connector 15"/>
                <p:cNvCxnSpPr/>
                <p:nvPr/>
              </p:nvCxnSpPr>
              <p:spPr>
                <a:xfrm>
                  <a:off x="5609387" y="4427287"/>
                  <a:ext cx="604026" cy="0"/>
                </a:xfrm>
                <a:prstGeom prst="line">
                  <a:avLst/>
                </a:prstGeom>
                <a:ln w="19050">
                  <a:solidFill>
                    <a:srgbClr val="96FF96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7520492" y="4420380"/>
                  <a:ext cx="604026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5629751" y="4839031"/>
                  <a:ext cx="604026" cy="0"/>
                </a:xfrm>
                <a:prstGeom prst="line">
                  <a:avLst/>
                </a:prstGeom>
                <a:ln w="19050">
                  <a:solidFill>
                    <a:srgbClr val="7E2F8E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7503794" y="4884214"/>
                  <a:ext cx="604026" cy="0"/>
                </a:xfrm>
                <a:prstGeom prst="line">
                  <a:avLst/>
                </a:prstGeom>
                <a:ln w="19050">
                  <a:solidFill>
                    <a:srgbClr val="0172BD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7505649" y="5161384"/>
                  <a:ext cx="604026" cy="0"/>
                </a:xfrm>
                <a:prstGeom prst="line">
                  <a:avLst/>
                </a:prstGeom>
                <a:ln w="19050">
                  <a:solidFill>
                    <a:srgbClr val="DA561D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5629751" y="5146629"/>
                  <a:ext cx="604026" cy="0"/>
                </a:xfrm>
                <a:prstGeom prst="line">
                  <a:avLst/>
                </a:prstGeom>
                <a:ln w="19050">
                  <a:solidFill>
                    <a:srgbClr val="FF7236"/>
                  </a:solidFill>
                  <a:prstDash val="lgDash"/>
                  <a:headEnd type="none" w="med" len="med"/>
                  <a:tailEnd type="none" w="med" len="med"/>
                </a:ln>
              </p:spPr>
              <p:style>
                <a:lnRef idx="2">
                  <a:schemeClr val="accent6"/>
                </a:lnRef>
                <a:fillRef idx="0">
                  <a:schemeClr val="accent6"/>
                </a:fillRef>
                <a:effectRef idx="1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/>
                <p:cNvSpPr txBox="1"/>
                <p:nvPr/>
              </p:nvSpPr>
              <p:spPr>
                <a:xfrm>
                  <a:off x="6213413" y="4271372"/>
                  <a:ext cx="742893" cy="197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>
                      <a:latin typeface="Segoe UI Historic" panose="020B0502040204020203" pitchFamily="34" charset="0"/>
                      <a:ea typeface="Segoe UI Historic" panose="020B0502040204020203" pitchFamily="34" charset="0"/>
                      <a:cs typeface="Segoe UI Historic" panose="020B0502040204020203" pitchFamily="34" charset="0"/>
                    </a:rPr>
                    <a:t>h - nullcline</a:t>
                  </a:r>
                  <a:endParaRPr lang="zh-CN" altLang="en-US" sz="1100" dirty="0">
                    <a:latin typeface="Segoe UI Historic" panose="020B05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8169545" y="4284598"/>
                  <a:ext cx="652838" cy="19712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>
                      <a:latin typeface="Segoe UI Historic" panose="020B0502040204020203" pitchFamily="34" charset="0"/>
                      <a:ea typeface="Segoe UI Historic" panose="020B0502040204020203" pitchFamily="34" charset="0"/>
                      <a:cs typeface="Segoe UI Historic" panose="020B0502040204020203" pitchFamily="34" charset="0"/>
                    </a:rPr>
                    <a:t>Threshold</a:t>
                  </a:r>
                  <a:endParaRPr lang="zh-CN" altLang="en-US" sz="1100" dirty="0">
                    <a:latin typeface="Segoe UI Historic" panose="020B05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6338651" y="4707798"/>
                  <a:ext cx="53251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>
                      <a:latin typeface="Segoe UI Historic" panose="020B0502040204020203" pitchFamily="34" charset="0"/>
                      <a:ea typeface="Segoe UI Historic" panose="020B0502040204020203" pitchFamily="34" charset="0"/>
                      <a:cs typeface="Segoe UI Historic" panose="020B0502040204020203" pitchFamily="34" charset="0"/>
                    </a:rPr>
                    <a:t>D = 0</a:t>
                  </a:r>
                  <a:endParaRPr lang="zh-CN" altLang="en-US" sz="1100" dirty="0">
                    <a:latin typeface="Segoe UI Historic" panose="020B0502040204020203" pitchFamily="34" charset="0"/>
                    <a:cs typeface="Segoe UI Historic" panose="020B0502040204020203" pitchFamily="34" charset="0"/>
                  </a:endParaRPr>
                </a:p>
              </p:txBody>
            </p:sp>
          </p:grpSp>
          <p:sp>
            <p:nvSpPr>
              <p:cNvPr id="13" name="TextBox 12"/>
              <p:cNvSpPr txBox="1"/>
              <p:nvPr/>
            </p:nvSpPr>
            <p:spPr>
              <a:xfrm>
                <a:off x="8464816" y="7324924"/>
                <a:ext cx="53251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D = 2</a:t>
                </a:r>
                <a:endParaRPr lang="zh-CN" altLang="en-US" sz="1100" dirty="0">
                  <a:latin typeface="Segoe UI Historic" panose="020B0502040204020203" pitchFamily="34" charset="0"/>
                  <a:cs typeface="Segoe UI Historic" panose="020B0502040204020203" pitchFamily="34" charset="0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6590773" y="7598664"/>
                <a:ext cx="53251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D = 4</a:t>
                </a:r>
                <a:endParaRPr lang="zh-CN" altLang="en-US" sz="1100" dirty="0">
                  <a:latin typeface="Segoe UI Historic" panose="020B0502040204020203" pitchFamily="34" charset="0"/>
                  <a:cs typeface="Segoe UI Historic" panose="020B0502040204020203" pitchFamily="34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8464816" y="7632950"/>
                <a:ext cx="53251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D = 6</a:t>
                </a:r>
                <a:endParaRPr lang="zh-CN" altLang="en-US" sz="1100" dirty="0">
                  <a:latin typeface="Segoe UI Historic" panose="020B0502040204020203" pitchFamily="34" charset="0"/>
                  <a:cs typeface="Segoe UI Historic" panose="020B0502040204020203" pitchFamily="34" charset="0"/>
                </a:endParaRP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/>
              <p:cNvSpPr/>
              <p:nvPr/>
            </p:nvSpPr>
            <p:spPr>
              <a:xfrm>
                <a:off x="4500111" y="3447679"/>
                <a:ext cx="3918093" cy="2677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600" dirty="0" smtClean="0"/>
                  <a:t>If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altLang="zh-CN" sz="16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altLang="zh-CN" sz="16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zh-CN" sz="1600" dirty="0" smtClean="0"/>
                  <a:t>, then the inhibited neuron will remain below the resting threshold for all time, establishing a stable equilibrium.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sz="1600" dirty="0"/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dirty="0" smtClean="0"/>
                  <a:t>(The system is escape mechanism. If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altLang="zh-CN" sz="16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altLang="zh-CN" sz="16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altLang="zh-CN" sz="1600" dirty="0" smtClean="0"/>
                  <a:t>, the inhibited neuron can not escape from the stable equilibrium).</a:t>
                </a:r>
                <a:endParaRPr lang="zh-CN" altLang="en-US" sz="1600" dirty="0"/>
              </a:p>
            </p:txBody>
          </p:sp>
        </mc:Choice>
        <mc:Fallback xmlns=""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0111" y="3447679"/>
                <a:ext cx="3918093" cy="2677656"/>
              </a:xfrm>
              <a:prstGeom prst="rect">
                <a:avLst/>
              </a:prstGeom>
              <a:blipFill>
                <a:blip r:embed="rId7"/>
                <a:stretch>
                  <a:fillRect l="-778" r="-1711" b="-4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90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97" y="122367"/>
            <a:ext cx="11053006" cy="493819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340897" y="682128"/>
            <a:ext cx="4168161" cy="3868958"/>
            <a:chOff x="340897" y="682128"/>
            <a:chExt cx="4168161" cy="386895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/>
            <a:srcRect r="30101" b="52491"/>
            <a:stretch/>
          </p:blipFill>
          <p:spPr>
            <a:xfrm>
              <a:off x="340897" y="682128"/>
              <a:ext cx="3870618" cy="143242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41733" y="2175686"/>
              <a:ext cx="400717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Interneurons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: C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5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nF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G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1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G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Na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0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 ,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E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r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= -60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HC Neurons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: C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5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nF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G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1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G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Na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1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E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Na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50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A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0.5, S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-0.046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E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-60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A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1, S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0.046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E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- 40 mV.</a:t>
              </a:r>
              <a:endParaRPr kumimoji="0" lang="zh-CN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1733" y="3379996"/>
              <a:ext cx="2731261" cy="1171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HC→IN:   g</a:t>
              </a:r>
              <a:r>
                <a:rPr kumimoji="0" lang="en-US" altLang="zh-CN" sz="12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Syn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=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0.118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uS,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s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300 </a:t>
              </a:r>
              <a:r>
                <a:rPr kumimoji="0" lang="en-US" altLang="zh-CN" sz="1200" b="0" i="1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lo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-60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hi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20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.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IN→HC:  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g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Syn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1.041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uS, 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s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-100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lo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-60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, E</a:t>
              </a:r>
              <a:r>
                <a:rPr kumimoji="0" lang="en-US" altLang="zh-CN" sz="12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hi</a:t>
              </a: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 = - 20 </a:t>
              </a:r>
              <a:r>
                <a:rPr kumimoji="0" lang="en-US" altLang="zh-CN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mV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Times New Roman" panose="02020603050405020304" pitchFamily="18" charset="0"/>
                </a:rPr>
                <a:t>.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Rectangle 11"/>
                <p:cNvSpPr/>
                <p:nvPr/>
              </p:nvSpPr>
              <p:spPr>
                <a:xfrm>
                  <a:off x="3489645" y="2900616"/>
                  <a:ext cx="642612" cy="5847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zh-CN" altLang="zh-CN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kumimoji="0" lang="en-US" altLang="zh-CN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sub>
                      </m:sSub>
                    </m:oMath>
                  </a14:m>
                  <a:r>
                    <a:rPr kumimoji="0" lang="zh-CN" altLang="en-US" sz="1600" b="0" i="0" u="none" strike="noStrike" kern="1200" cap="none" spc="0" normalizeH="0" baseline="0" noProof="0" dirty="0" smtClean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</a:rPr>
                    <a:t>   </a:t>
                  </a:r>
                  <a:r>
                    <a:rPr kumimoji="0" lang="en-US" altLang="zh-CN" sz="1600" b="0" i="0" u="none" strike="noStrike" kern="1200" cap="none" spc="0" normalizeH="0" baseline="0" noProof="0" dirty="0" smtClean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</a:rPr>
                    <a:t>?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zh-CN" altLang="zh-CN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kumimoji="0" lang="en-US" altLang="zh-CN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kumimoji="0" lang="en-US" altLang="zh-CN" sz="1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b>
                      </m:sSub>
                    </m:oMath>
                  </a14:m>
                  <a:r>
                    <a:rPr kumimoji="0" lang="zh-CN" altLang="en-US" sz="1600" b="0" i="0" u="none" strike="noStrike" kern="1200" cap="none" spc="0" normalizeH="0" baseline="0" noProof="0" dirty="0" smtClean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</a:rPr>
                    <a:t>  </a:t>
                  </a:r>
                  <a:r>
                    <a:rPr kumimoji="0" lang="en-US" altLang="zh-CN" sz="1600" b="0" i="0" u="none" strike="noStrike" kern="1200" cap="none" spc="0" normalizeH="0" baseline="0" noProof="0" dirty="0" smtClean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等线" panose="020F0502020204030204"/>
                      <a:ea typeface="等线" panose="02010600030101010101" pitchFamily="2" charset="-122"/>
                    </a:rPr>
                    <a:t>?</a:t>
                  </a:r>
                  <a:endParaRPr kumimoji="0" lang="zh-CN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</mc:Choice>
          <mc:Fallback xmlns="">
            <p:sp>
              <p:nvSpPr>
                <p:cNvPr id="12" name="Rectangle 1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89645" y="2900616"/>
                  <a:ext cx="642612" cy="584775"/>
                </a:xfrm>
                <a:prstGeom prst="rect">
                  <a:avLst/>
                </a:prstGeom>
                <a:blipFill>
                  <a:blip r:embed="rId5"/>
                  <a:stretch>
                    <a:fillRect t="-3125" r="-2830" b="-125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 7"/>
                <p:cNvSpPr/>
                <p:nvPr/>
              </p:nvSpPr>
              <p:spPr>
                <a:xfrm>
                  <a:off x="3277122" y="3921352"/>
                  <a:ext cx="1231936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h</m:t>
                          </m:r>
                        </m:sub>
                      </m:sSub>
                    </m:oMath>
                  </a14:m>
                  <a:r>
                    <a:rPr lang="zh-CN" altLang="en-US" sz="1400" dirty="0">
                      <a:solidFill>
                        <a:prstClr val="black"/>
                      </a:solidFill>
                    </a:rPr>
                    <a:t> </a:t>
                  </a:r>
                  <a:r>
                    <a:rPr lang="en-US" altLang="zh-CN" sz="1400" dirty="0" smtClean="0">
                      <a:solidFill>
                        <a:prstClr val="black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= 500 ms </a:t>
                  </a:r>
                  <a:endParaRPr lang="en-US" altLang="zh-CN" sz="14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endParaRPr>
                </a:p>
                <a:p>
                  <a:pPr lvl="0">
                    <a:defRPr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zh-CN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altLang="zh-CN" sz="1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sub>
                      </m:sSub>
                    </m:oMath>
                  </a14:m>
                  <a:r>
                    <a:rPr lang="en-US" altLang="zh-CN" sz="1400" dirty="0">
                      <a:solidFill>
                        <a:prstClr val="black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= </a:t>
                  </a:r>
                  <a:r>
                    <a:rPr lang="en-US" altLang="zh-CN" sz="1400" dirty="0" smtClean="0">
                      <a:solidFill>
                        <a:prstClr val="black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2 </a:t>
                  </a:r>
                  <a:r>
                    <a:rPr lang="en-US" altLang="zh-CN" sz="1400" dirty="0">
                      <a:solidFill>
                        <a:prstClr val="black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  <a:cs typeface="Times New Roman" panose="02020603050405020304" pitchFamily="18" charset="0"/>
                    </a:rPr>
                    <a:t>ms </a:t>
                  </a:r>
                </a:p>
              </p:txBody>
            </p:sp>
          </mc:Choice>
          <mc:Fallback xmlns="">
            <p:sp>
              <p:nvSpPr>
                <p:cNvPr id="8" name="Rectangle 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77122" y="3921352"/>
                  <a:ext cx="1231936" cy="523220"/>
                </a:xfrm>
                <a:prstGeom prst="rect">
                  <a:avLst/>
                </a:prstGeom>
                <a:blipFill>
                  <a:blip r:embed="rId6"/>
                  <a:stretch>
                    <a:fillRect t="-3488" b="-1046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" name="Straight Arrow Connector 9"/>
            <p:cNvCxnSpPr/>
            <p:nvPr/>
          </p:nvCxnSpPr>
          <p:spPr>
            <a:xfrm>
              <a:off x="3811898" y="3523335"/>
              <a:ext cx="0" cy="3539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8146924" y="1101968"/>
            <a:ext cx="3441006" cy="5309759"/>
            <a:chOff x="8198905" y="986542"/>
            <a:chExt cx="3441006" cy="5309759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8905" y="2824450"/>
              <a:ext cx="3441006" cy="163394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8905" y="4662358"/>
              <a:ext cx="3441006" cy="1633943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8905" y="986542"/>
              <a:ext cx="3441006" cy="1633943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10"/>
          <a:srcRect r="4033"/>
          <a:stretch/>
        </p:blipFill>
        <p:spPr>
          <a:xfrm>
            <a:off x="4613187" y="682128"/>
            <a:ext cx="3132065" cy="5897968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630202" y="4520459"/>
            <a:ext cx="3070518" cy="2148591"/>
            <a:chOff x="7682752" y="253453"/>
            <a:chExt cx="4133850" cy="2667000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82752" y="253453"/>
              <a:ext cx="4133850" cy="266700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/>
                <p:cNvSpPr txBox="1"/>
                <p:nvPr/>
              </p:nvSpPr>
              <p:spPr>
                <a:xfrm>
                  <a:off x="9585041" y="932533"/>
                  <a:ext cx="309597" cy="24625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85041" y="932533"/>
                  <a:ext cx="309597" cy="246259"/>
                </a:xfrm>
                <a:prstGeom prst="rect">
                  <a:avLst/>
                </a:prstGeom>
                <a:blipFill>
                  <a:blip r:embed="rId12"/>
                  <a:stretch>
                    <a:fillRect l="-21569" r="-7843" b="-25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6987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7" y="122367"/>
            <a:ext cx="11053006" cy="493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660"/>
          <a:stretch/>
        </p:blipFill>
        <p:spPr>
          <a:xfrm>
            <a:off x="2729389" y="545848"/>
            <a:ext cx="6627714" cy="320629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765997" y="4175626"/>
            <a:ext cx="8259749" cy="1993334"/>
            <a:chOff x="1765997" y="4175626"/>
            <a:chExt cx="8259749" cy="199333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3246" y="4175626"/>
              <a:ext cx="3982500" cy="199333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5997" y="4175626"/>
              <a:ext cx="3982500" cy="19933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77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09" y="2421532"/>
            <a:ext cx="3596238" cy="180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09" y="4531631"/>
            <a:ext cx="3596238" cy="18000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3905447" y="967155"/>
            <a:ext cx="8198630" cy="5612704"/>
            <a:chOff x="36594" y="1037493"/>
            <a:chExt cx="8198630" cy="5612704"/>
          </a:xfrm>
        </p:grpSpPr>
        <p:grpSp>
          <p:nvGrpSpPr>
            <p:cNvPr id="16" name="Group 15"/>
            <p:cNvGrpSpPr/>
            <p:nvPr/>
          </p:nvGrpSpPr>
          <p:grpSpPr>
            <a:xfrm>
              <a:off x="745531" y="1037493"/>
              <a:ext cx="7489693" cy="5612704"/>
              <a:chOff x="745531" y="1037493"/>
              <a:chExt cx="7489693" cy="5612704"/>
            </a:xfrm>
          </p:grpSpPr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38986" y="1037493"/>
                <a:ext cx="3596238" cy="1800000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531" y="1037493"/>
                <a:ext cx="3596239" cy="1800000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38986" y="3008766"/>
                <a:ext cx="3596238" cy="1800000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531" y="3008766"/>
                <a:ext cx="3596238" cy="1800000"/>
              </a:xfrm>
              <a:prstGeom prst="rect">
                <a:avLst/>
              </a:prstGeom>
            </p:spPr>
          </p:pic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531" y="4850197"/>
                <a:ext cx="3596238" cy="1800000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38986" y="4850197"/>
                <a:ext cx="3596238" cy="18000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95197" y="1798993"/>
                  <a:ext cx="64780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5 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𝑛𝐴</m:t>
                        </m:r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197" y="1798993"/>
                  <a:ext cx="647806" cy="276999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95104" y="3770266"/>
                  <a:ext cx="64780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𝑛𝐴</m:t>
                        </m:r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104" y="3770266"/>
                  <a:ext cx="647806" cy="27699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/>
                <p:cNvSpPr txBox="1"/>
                <p:nvPr/>
              </p:nvSpPr>
              <p:spPr>
                <a:xfrm>
                  <a:off x="36594" y="5611697"/>
                  <a:ext cx="76482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0.5 </m:t>
                        </m:r>
                        <m:r>
                          <a:rPr lang="en-US" altLang="zh-CN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𝑛𝐴</m:t>
                        </m:r>
                      </m:oMath>
                    </m:oMathPara>
                  </a14:m>
                  <a:endParaRPr lang="zh-CN" altLang="en-US" sz="1200" dirty="0"/>
                </a:p>
              </p:txBody>
            </p:sp>
          </mc:Choice>
          <mc:Fallback xmlns="">
            <p:sp>
              <p:nvSpPr>
                <p:cNvPr id="19" name="TextBox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594" y="5611697"/>
                  <a:ext cx="764825" cy="276999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9" name="Rectangle 28"/>
          <p:cNvSpPr/>
          <p:nvPr/>
        </p:nvSpPr>
        <p:spPr>
          <a:xfrm>
            <a:off x="419100" y="177996"/>
            <a:ext cx="107910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.  (No external drive)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09209" y="728381"/>
                <a:ext cx="1886607" cy="12772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HC Neurons</a:t>
                </a:r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en-US" altLang="zh-CN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altLang="zh-CN" sz="1400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Na</a:t>
                </a:r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 1 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 → 1.5 uS </a:t>
                </a:r>
              </a:p>
              <a:p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zh-CN" sz="1400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    </a:t>
                </a:r>
                <a:r>
                  <a:rPr lang="en-US" altLang="zh-CN" sz="1400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-</a:t>
                </a:r>
                <a:r>
                  <a:rPr lang="en-US" altLang="zh-CN" sz="1400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0.046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→ -0.6</a:t>
                </a:r>
              </a:p>
              <a:p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altLang="zh-CN" sz="1400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1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   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0.046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→ 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0.2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altLang="zh-CN" sz="14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altLang="zh-CN" sz="1400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   </a:t>
                </a:r>
                <a:r>
                  <a:rPr lang="en-US" altLang="zh-CN" sz="14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500 ms → 350 ms</a:t>
                </a:r>
                <a:endParaRPr lang="en-US" altLang="zh-CN" sz="14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209" y="728381"/>
                <a:ext cx="1886607" cy="1277273"/>
              </a:xfrm>
              <a:prstGeom prst="rect">
                <a:avLst/>
              </a:prstGeom>
              <a:blipFill>
                <a:blip r:embed="rId14"/>
                <a:stretch>
                  <a:fillRect l="-971" b="-4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2336934" y="728381"/>
            <a:ext cx="179241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Synapse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>
              <a:lnSpc>
                <a:spcPct val="150000"/>
              </a:lnSpc>
            </a:pP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1400" i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-20 mV</a:t>
            </a:r>
            <a:r>
              <a:rPr lang="en-US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i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mV</a:t>
            </a:r>
          </a:p>
        </p:txBody>
      </p:sp>
    </p:spTree>
    <p:extLst>
      <p:ext uri="{BB962C8B-B14F-4D97-AF65-F5344CB8AC3E}">
        <p14:creationId xmlns:p14="http://schemas.microsoft.com/office/powerpoint/2010/main" val="301422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0" y="247933"/>
            <a:ext cx="2743200" cy="35242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866930" y="247933"/>
                <a:ext cx="1612429" cy="5695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∙∆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∙(1+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6930" y="247933"/>
                <a:ext cx="1612429" cy="5695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547" y="22239"/>
            <a:ext cx="3596238" cy="18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547" y="1924041"/>
            <a:ext cx="3596238" cy="1800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92544" y="956169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HC→IN:</a:t>
            </a:r>
            <a:endParaRPr lang="zh-CN" alt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7137052" y="2562431"/>
            <a:ext cx="11641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IN→HC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(1.62 ~ 1.76) </a:t>
            </a:r>
            <a:endParaRPr lang="zh-CN" altLang="en-US" sz="1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305" y="1822239"/>
            <a:ext cx="3596238" cy="180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09781" y="1372587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ratio (2.43 ~ 3.74)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4955296" y="63267"/>
                <a:ext cx="1503104" cy="10637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</m:oMath>
                </a14:m>
                <a:r>
                  <a:rPr lang="en-US" altLang="zh-CN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zh-CN" alt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conductance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h𝑖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𝑙𝑜</m:t>
                        </m:r>
                      </m:sub>
                    </m:sSub>
                  </m:oMath>
                </a14:m>
                <a:endParaRPr lang="en-US" altLang="zh-CN" sz="16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altLang="zh-CN" sz="16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CN" sz="16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zh-CN" altLang="en-US" sz="1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5296" y="63267"/>
                <a:ext cx="1503104" cy="1063753"/>
              </a:xfrm>
              <a:prstGeom prst="rect">
                <a:avLst/>
              </a:prstGeom>
              <a:blipFill>
                <a:blip r:embed="rId7"/>
                <a:stretch>
                  <a:fillRect l="-2439" t="-2857" r="-2439" b="-6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730" y="4168388"/>
            <a:ext cx="2880000" cy="21622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32000" y="4033246"/>
            <a:ext cx="2880000" cy="21622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12000" y="4033246"/>
            <a:ext cx="2880000" cy="216226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66930" y="4168389"/>
            <a:ext cx="2880000" cy="2162259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>
            <a:off x="3124200" y="4967288"/>
            <a:ext cx="2124075" cy="95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124200" y="4724400"/>
            <a:ext cx="2124075" cy="31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9572106" y="4583906"/>
            <a:ext cx="2112688" cy="4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9572106" y="4829175"/>
            <a:ext cx="2112688" cy="433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2679827" y="6431875"/>
                <a:ext cx="64780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𝑛𝐴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9827" y="6431875"/>
                <a:ext cx="647806" cy="27699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8924300" y="6366211"/>
                <a:ext cx="5836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5 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𝑛𝐴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4300" y="6366211"/>
                <a:ext cx="583686" cy="276999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317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965</Words>
  <Application>Microsoft Office PowerPoint</Application>
  <PresentationFormat>Widescreen</PresentationFormat>
  <Paragraphs>135</Paragraphs>
  <Slides>17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等线</vt:lpstr>
      <vt:lpstr>等线 Light</vt:lpstr>
      <vt:lpstr>宋体</vt:lpstr>
      <vt:lpstr>Arial</vt:lpstr>
      <vt:lpstr>Calibri</vt:lpstr>
      <vt:lpstr>Cambria Math</vt:lpstr>
      <vt:lpstr>Constantia</vt:lpstr>
      <vt:lpstr>Georgia</vt:lpstr>
      <vt:lpstr>Segoe UI Black</vt:lpstr>
      <vt:lpstr>Segoe UI Historic</vt:lpstr>
      <vt:lpstr>Times New Roman</vt:lpstr>
      <vt:lpstr>Trebuchet MS</vt:lpstr>
      <vt:lpstr>Wingdings 2</vt:lpstr>
      <vt:lpstr>Office Theme</vt:lpstr>
      <vt:lpstr>Urban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Case Western Reserve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Kaiyu Deng</dc:creator>
  <cp:lastModifiedBy>Kaiyu Deng</cp:lastModifiedBy>
  <cp:revision>86</cp:revision>
  <dcterms:created xsi:type="dcterms:W3CDTF">2021-06-26T22:43:47Z</dcterms:created>
  <dcterms:modified xsi:type="dcterms:W3CDTF">2021-07-09T08:35:35Z</dcterms:modified>
</cp:coreProperties>
</file>

<file path=docProps/thumbnail.jpeg>
</file>